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8"/>
  </p:notesMasterIdLst>
  <p:sldIdLst>
    <p:sldId id="256" r:id="rId5"/>
    <p:sldId id="257" r:id="rId6"/>
    <p:sldId id="258" r:id="rId7"/>
  </p:sldIdLst>
  <p:sldSz cx="7559675" cy="10691813"/>
  <p:notesSz cx="10691813" cy="755967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59" autoAdjust="0"/>
    <p:restoredTop sz="94610"/>
  </p:normalViewPr>
  <p:slideViewPr>
    <p:cSldViewPr snapToGrid="0" snapToObjects="1">
      <p:cViewPr varScale="1">
        <p:scale>
          <a:sx n="72" d="100"/>
          <a:sy n="72" d="100"/>
        </p:scale>
        <p:origin x="316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10/23/2026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38388" y="1143000"/>
            <a:ext cx="21812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Leeds City College 2026 events and November event: https://leedscitycollege.ac.uk/events/2026-open-events/ and https://leedscitycollege.ac.uk/events/leeds-city-college-november-open-event/
- Leeds College of Building open days: https://www.lcb.ac.uk/open-days/
- West Oaks parent/carer open days: https://westoaksschool.co.uk/parents-carers-2/parent-carer-events/parent-carer-open-days/
- College list derived from the user-provided Leeds parent leaflet.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38388" y="1143000"/>
            <a:ext cx="21812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Bradford College events: https://www.bradfordcollege.ac.uk/events/
- Keighley College events: https://keighleycollege.ac.uk/events/
- Shipley College events: https://www.shipley.ac.uk/discover/events/
- New College Bradford open events: https://ncbradford.ac.uk/open-events/
- College list derived from the user-provided Bradford parent leaflet.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38388" y="1143000"/>
            <a:ext cx="21812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Heart of Yorkshire upcoming events: https://www.heartofyorkshire.ac.uk/news-events/events/
- New College Pontefract open events: https://ncpontefract.ac.uk/open-events/
- Minsthorpe Post-16 key information: https://www.minsthorpe.cc/page/?title=Key%20information&amp;pid=38
- College list derived from the user-provided Wakefield parent leaflet.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10" Type="http://schemas.openxmlformats.org/officeDocument/2006/relationships/image" Target="../media/image25.jpe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3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95" name="Shape 4">
            <a:extLst>
              <a:ext uri="{FF2B5EF4-FFF2-40B4-BE49-F238E27FC236}">
                <a16:creationId xmlns:a16="http://schemas.microsoft.com/office/drawing/2014/main" id="{3ED2D247-2EC6-FE81-81C7-823FBF6F80DF}"/>
              </a:ext>
            </a:extLst>
          </p:cNvPr>
          <p:cNvSpPr/>
          <p:nvPr/>
        </p:nvSpPr>
        <p:spPr>
          <a:xfrm>
            <a:off x="411480" y="8876807"/>
            <a:ext cx="3246120" cy="1775436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 w="12700">
            <a:solidFill>
              <a:srgbClr val="D8E2E5"/>
            </a:solidFill>
            <a:prstDash val="solid"/>
          </a:ln>
          <a:effectLst>
            <a:outerShdw blurRad="12700" dist="50800" dir="2700000" algn="bl" rotWithShape="0">
              <a:srgbClr val="AAB7BD">
                <a:alpha val="16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96" name="Shape 12">
            <a:extLst>
              <a:ext uri="{FF2B5EF4-FFF2-40B4-BE49-F238E27FC236}">
                <a16:creationId xmlns:a16="http://schemas.microsoft.com/office/drawing/2014/main" id="{E80D1363-807D-DC58-D714-2D2B98587DC8}"/>
              </a:ext>
            </a:extLst>
          </p:cNvPr>
          <p:cNvSpPr/>
          <p:nvPr/>
        </p:nvSpPr>
        <p:spPr>
          <a:xfrm>
            <a:off x="3886200" y="8876807"/>
            <a:ext cx="3246120" cy="1775436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 w="12700">
            <a:solidFill>
              <a:srgbClr val="D8E2E5"/>
            </a:solidFill>
            <a:prstDash val="solid"/>
          </a:ln>
          <a:effectLst>
            <a:outerShdw blurRad="12700" dist="50800" dir="2700000" algn="bl" rotWithShape="0">
              <a:srgbClr val="AAB7BD">
                <a:alpha val="16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93" name="Shape 4">
            <a:extLst>
              <a:ext uri="{FF2B5EF4-FFF2-40B4-BE49-F238E27FC236}">
                <a16:creationId xmlns:a16="http://schemas.microsoft.com/office/drawing/2014/main" id="{4708F1C8-5268-BB09-B45B-5D8F8F4A9721}"/>
              </a:ext>
            </a:extLst>
          </p:cNvPr>
          <p:cNvSpPr/>
          <p:nvPr/>
        </p:nvSpPr>
        <p:spPr>
          <a:xfrm>
            <a:off x="423501" y="7007469"/>
            <a:ext cx="3246120" cy="1775436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 w="12700">
            <a:solidFill>
              <a:srgbClr val="D8E2E5"/>
            </a:solidFill>
            <a:prstDash val="solid"/>
          </a:ln>
          <a:effectLst>
            <a:outerShdw blurRad="12700" dist="50800" dir="2700000" algn="bl" rotWithShape="0">
              <a:srgbClr val="AAB7BD">
                <a:alpha val="16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94" name="Shape 12">
            <a:extLst>
              <a:ext uri="{FF2B5EF4-FFF2-40B4-BE49-F238E27FC236}">
                <a16:creationId xmlns:a16="http://schemas.microsoft.com/office/drawing/2014/main" id="{78B620FC-96BF-F5BC-BE71-6223F69D579E}"/>
              </a:ext>
            </a:extLst>
          </p:cNvPr>
          <p:cNvSpPr/>
          <p:nvPr/>
        </p:nvSpPr>
        <p:spPr>
          <a:xfrm>
            <a:off x="3898221" y="7007469"/>
            <a:ext cx="3246120" cy="1775436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 w="12700">
            <a:solidFill>
              <a:srgbClr val="D8E2E5"/>
            </a:solidFill>
            <a:prstDash val="solid"/>
          </a:ln>
          <a:effectLst>
            <a:outerShdw blurRad="12700" dist="50800" dir="2700000" algn="bl" rotWithShape="0">
              <a:srgbClr val="AAB7BD">
                <a:alpha val="16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91" name="Shape 4">
            <a:extLst>
              <a:ext uri="{FF2B5EF4-FFF2-40B4-BE49-F238E27FC236}">
                <a16:creationId xmlns:a16="http://schemas.microsoft.com/office/drawing/2014/main" id="{733FEE2F-B550-3CEB-32A3-3D0601CECD2E}"/>
              </a:ext>
            </a:extLst>
          </p:cNvPr>
          <p:cNvSpPr/>
          <p:nvPr/>
        </p:nvSpPr>
        <p:spPr>
          <a:xfrm>
            <a:off x="443432" y="5155563"/>
            <a:ext cx="3246120" cy="1775436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 w="12700">
            <a:solidFill>
              <a:srgbClr val="D8E2E5"/>
            </a:solidFill>
            <a:prstDash val="solid"/>
          </a:ln>
          <a:effectLst>
            <a:outerShdw blurRad="12700" dist="50800" dir="2700000" algn="bl" rotWithShape="0">
              <a:srgbClr val="AAB7BD">
                <a:alpha val="16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92" name="Shape 12">
            <a:extLst>
              <a:ext uri="{FF2B5EF4-FFF2-40B4-BE49-F238E27FC236}">
                <a16:creationId xmlns:a16="http://schemas.microsoft.com/office/drawing/2014/main" id="{FD174340-9038-7471-43C1-CCE53100CD22}"/>
              </a:ext>
            </a:extLst>
          </p:cNvPr>
          <p:cNvSpPr/>
          <p:nvPr/>
        </p:nvSpPr>
        <p:spPr>
          <a:xfrm>
            <a:off x="3918152" y="5155563"/>
            <a:ext cx="3246120" cy="1775436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 w="12700">
            <a:solidFill>
              <a:srgbClr val="D8E2E5"/>
            </a:solidFill>
            <a:prstDash val="solid"/>
          </a:ln>
          <a:effectLst>
            <a:outerShdw blurRad="12700" dist="50800" dir="2700000" algn="bl" rotWithShape="0">
              <a:srgbClr val="AAB7BD">
                <a:alpha val="16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" name="Shape 0"/>
          <p:cNvSpPr/>
          <p:nvPr/>
        </p:nvSpPr>
        <p:spPr>
          <a:xfrm>
            <a:off x="0" y="0"/>
            <a:ext cx="7559345" cy="1325880"/>
          </a:xfrm>
          <a:prstGeom prst="rect">
            <a:avLst/>
          </a:prstGeom>
          <a:solidFill>
            <a:srgbClr val="17365D"/>
          </a:solidFill>
          <a:ln w="12700">
            <a:solidFill>
              <a:srgbClr val="17365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411480" y="274320"/>
            <a:ext cx="6675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Eras Bold ITC" panose="020B0907030504020204" pitchFamily="34" charset="0"/>
                <a:ea typeface="Aptos Display" pitchFamily="34" charset="-122"/>
                <a:cs typeface="Aptos Display" pitchFamily="34" charset="-120"/>
              </a:rPr>
              <a:t>POST-16 OPEN DAYS</a:t>
            </a:r>
            <a:endParaRPr lang="en-US" sz="4000" dirty="0">
              <a:latin typeface="Eras Bold ITC" panose="020B0907030504020204" pitchFamily="34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423501" y="795528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4B4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LEEDS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411480" y="1392936"/>
            <a:ext cx="3246120" cy="1775436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 w="12700">
            <a:solidFill>
              <a:srgbClr val="D8E2E5"/>
            </a:solidFill>
            <a:prstDash val="solid"/>
          </a:ln>
          <a:effectLst>
            <a:outerShdw blurRad="12700" dist="50800" dir="2700000" algn="bl" rotWithShape="0">
              <a:srgbClr val="AAB7BD">
                <a:alpha val="16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576072" y="1633728"/>
            <a:ext cx="6035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LCC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375866" y="1437132"/>
            <a:ext cx="21854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F293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Leeds City College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378332" y="1871472"/>
            <a:ext cx="21854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kern="0" spc="100" dirty="0">
                <a:solidFill>
                  <a:srgbClr val="6D4C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SEND-SPECIFIC OPEN DAY</a:t>
            </a:r>
            <a:endParaRPr lang="en-US" sz="750" dirty="0"/>
          </a:p>
        </p:txBody>
      </p:sp>
      <p:sp>
        <p:nvSpPr>
          <p:cNvPr id="11" name="Text 9"/>
          <p:cNvSpPr/>
          <p:nvPr/>
        </p:nvSpPr>
        <p:spPr>
          <a:xfrm>
            <a:off x="630936" y="2145792"/>
            <a:ext cx="28072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736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Sat 24 Oct 2026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630936" y="2502408"/>
            <a:ext cx="280720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07C9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10:00am–12:00pm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630936" y="2785872"/>
            <a:ext cx="280720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850" dirty="0">
                <a:solidFill>
                  <a:srgbClr val="5B67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Preparation for Adulthood, Joseph Priestley Centre. Personalised programmes for learners with severe and complex needs.</a:t>
            </a:r>
            <a:endParaRPr lang="en-US" sz="850" dirty="0"/>
          </a:p>
        </p:txBody>
      </p:sp>
      <p:sp>
        <p:nvSpPr>
          <p:cNvPr id="14" name="Shape 12"/>
          <p:cNvSpPr/>
          <p:nvPr/>
        </p:nvSpPr>
        <p:spPr>
          <a:xfrm>
            <a:off x="3886200" y="1392936"/>
            <a:ext cx="3246120" cy="1775436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 w="12700">
            <a:solidFill>
              <a:srgbClr val="D8E2E5"/>
            </a:solidFill>
            <a:prstDash val="solid"/>
          </a:ln>
          <a:effectLst>
            <a:outerShdw blurRad="12700" dist="50800" dir="2700000" algn="bl" rotWithShape="0">
              <a:srgbClr val="AAB7BD">
                <a:alpha val="16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6" name="Text 14"/>
          <p:cNvSpPr/>
          <p:nvPr/>
        </p:nvSpPr>
        <p:spPr>
          <a:xfrm>
            <a:off x="4050792" y="1633728"/>
            <a:ext cx="6035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LCC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4914593" y="1423416"/>
            <a:ext cx="21854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F293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Leeds City College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939613" y="1862328"/>
            <a:ext cx="21854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kern="0" spc="100" dirty="0">
                <a:solidFill>
                  <a:srgbClr val="007C9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 EVENT</a:t>
            </a:r>
            <a:endParaRPr lang="en-US" sz="750" dirty="0"/>
          </a:p>
        </p:txBody>
      </p:sp>
      <p:sp>
        <p:nvSpPr>
          <p:cNvPr id="19" name="Text 17"/>
          <p:cNvSpPr/>
          <p:nvPr/>
        </p:nvSpPr>
        <p:spPr>
          <a:xfrm>
            <a:off x="4105656" y="2126520"/>
            <a:ext cx="28072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736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Tue 24 Nov 2026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4105656" y="2483136"/>
            <a:ext cx="280720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07C9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4:30pm–7:00pm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4105656" y="2766600"/>
            <a:ext cx="280720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dirty="0">
                <a:solidFill>
                  <a:srgbClr val="5B67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Across multiple campuses. SEND teams and Future Pathways staff available.</a:t>
            </a: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411480" y="3316224"/>
            <a:ext cx="3246120" cy="176400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D8E2E5"/>
            </a:solidFill>
            <a:prstDash val="solid"/>
          </a:ln>
          <a:effectLst>
            <a:outerShdw blurRad="12700" dist="50800" dir="2700000" algn="bl" rotWithShape="0">
              <a:srgbClr val="AAB7BD">
                <a:alpha val="16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4" name="Text 22"/>
          <p:cNvSpPr/>
          <p:nvPr/>
        </p:nvSpPr>
        <p:spPr>
          <a:xfrm>
            <a:off x="576072" y="3563112"/>
            <a:ext cx="6035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LCB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1653369" y="3346707"/>
            <a:ext cx="20162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F293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Leeds College of Building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1653369" y="3727704"/>
            <a:ext cx="21854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kern="0" spc="100" dirty="0">
                <a:solidFill>
                  <a:srgbClr val="007C9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 EVENT</a:t>
            </a:r>
            <a:endParaRPr lang="en-US" sz="750" dirty="0"/>
          </a:p>
        </p:txBody>
      </p:sp>
      <p:sp>
        <p:nvSpPr>
          <p:cNvPr id="27" name="Text 25"/>
          <p:cNvSpPr/>
          <p:nvPr/>
        </p:nvSpPr>
        <p:spPr>
          <a:xfrm>
            <a:off x="630936" y="4157472"/>
            <a:ext cx="28072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736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Sat 14 Nov 2026</a:t>
            </a:r>
            <a:endParaRPr lang="en-US" sz="1700" dirty="0"/>
          </a:p>
        </p:txBody>
      </p:sp>
      <p:sp>
        <p:nvSpPr>
          <p:cNvPr id="28" name="Text 26"/>
          <p:cNvSpPr/>
          <p:nvPr/>
        </p:nvSpPr>
        <p:spPr>
          <a:xfrm>
            <a:off x="630936" y="4514088"/>
            <a:ext cx="280720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07C9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10:00am–1:00pm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630936" y="4797552"/>
            <a:ext cx="28072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dirty="0">
                <a:solidFill>
                  <a:srgbClr val="5B67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North Street and South Bank campuses.</a:t>
            </a:r>
            <a:endParaRPr lang="en-US" sz="850" dirty="0"/>
          </a:p>
        </p:txBody>
      </p:sp>
      <p:sp>
        <p:nvSpPr>
          <p:cNvPr id="30" name="Shape 28"/>
          <p:cNvSpPr/>
          <p:nvPr/>
        </p:nvSpPr>
        <p:spPr>
          <a:xfrm>
            <a:off x="3902075" y="3316224"/>
            <a:ext cx="3246120" cy="176400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D8E2E5"/>
            </a:solidFill>
            <a:prstDash val="solid"/>
          </a:ln>
          <a:effectLst>
            <a:outerShdw blurRad="12700" dist="50800" dir="2700000" algn="bl" rotWithShape="0">
              <a:srgbClr val="AAB7BD">
                <a:alpha val="16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32" name="Text 30"/>
          <p:cNvSpPr/>
          <p:nvPr/>
        </p:nvSpPr>
        <p:spPr>
          <a:xfrm>
            <a:off x="4066667" y="3663696"/>
            <a:ext cx="6035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5109083" y="3416808"/>
            <a:ext cx="21854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F293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West Oaks School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5109083" y="3855720"/>
            <a:ext cx="21854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kern="0" spc="100" dirty="0">
                <a:solidFill>
                  <a:srgbClr val="6D4C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SPECIALIST SEND OPEN EVENING</a:t>
            </a:r>
            <a:endParaRPr lang="en-US" sz="750" dirty="0"/>
          </a:p>
        </p:txBody>
      </p:sp>
      <p:sp>
        <p:nvSpPr>
          <p:cNvPr id="35" name="Text 33"/>
          <p:cNvSpPr/>
          <p:nvPr/>
        </p:nvSpPr>
        <p:spPr>
          <a:xfrm>
            <a:off x="4139005" y="4128532"/>
            <a:ext cx="28072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736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Mon 18 Jan 2027</a:t>
            </a:r>
            <a:endParaRPr lang="en-US" sz="1700" dirty="0"/>
          </a:p>
        </p:txBody>
      </p:sp>
      <p:sp>
        <p:nvSpPr>
          <p:cNvPr id="36" name="Text 34"/>
          <p:cNvSpPr/>
          <p:nvPr/>
        </p:nvSpPr>
        <p:spPr>
          <a:xfrm>
            <a:off x="4139005" y="4485148"/>
            <a:ext cx="280720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07C9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 evening</a:t>
            </a:r>
            <a:endParaRPr lang="en-US" sz="1050" dirty="0"/>
          </a:p>
        </p:txBody>
      </p:sp>
      <p:sp>
        <p:nvSpPr>
          <p:cNvPr id="37" name="Text 35"/>
          <p:cNvSpPr/>
          <p:nvPr/>
        </p:nvSpPr>
        <p:spPr>
          <a:xfrm>
            <a:off x="4139005" y="4768612"/>
            <a:ext cx="28072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850" dirty="0">
                <a:solidFill>
                  <a:srgbClr val="5B67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Boston Spa, Woodhouse and Headingley sites. Also 21 June 2027.</a:t>
            </a:r>
            <a:endParaRPr lang="en-US" sz="850" dirty="0"/>
          </a:p>
        </p:txBody>
      </p:sp>
      <p:sp>
        <p:nvSpPr>
          <p:cNvPr id="40" name="Text 38"/>
          <p:cNvSpPr/>
          <p:nvPr/>
        </p:nvSpPr>
        <p:spPr>
          <a:xfrm>
            <a:off x="594666" y="9247360"/>
            <a:ext cx="53035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</a:rPr>
              <a:t>ND</a:t>
            </a:r>
            <a:endParaRPr lang="en-US" sz="800" dirty="0"/>
          </a:p>
        </p:txBody>
      </p:sp>
      <p:sp>
        <p:nvSpPr>
          <p:cNvPr id="41" name="Text 39"/>
          <p:cNvSpPr/>
          <p:nvPr/>
        </p:nvSpPr>
        <p:spPr>
          <a:xfrm>
            <a:off x="693249" y="9799048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1F2937"/>
                </a:solidFill>
              </a:rPr>
              <a:t>Notre Dame Sixth Form</a:t>
            </a:r>
            <a:endParaRPr lang="en-US" sz="1150" dirty="0"/>
          </a:p>
        </p:txBody>
      </p:sp>
      <p:sp>
        <p:nvSpPr>
          <p:cNvPr id="46" name="Text 44"/>
          <p:cNvSpPr/>
          <p:nvPr/>
        </p:nvSpPr>
        <p:spPr>
          <a:xfrm>
            <a:off x="3986784" y="5534896"/>
            <a:ext cx="53035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</a:rPr>
              <a:t>WS</a:t>
            </a:r>
            <a:endParaRPr lang="en-US" sz="800" dirty="0"/>
          </a:p>
        </p:txBody>
      </p:sp>
      <p:sp>
        <p:nvSpPr>
          <p:cNvPr id="47" name="Text 45"/>
          <p:cNvSpPr/>
          <p:nvPr/>
        </p:nvSpPr>
        <p:spPr>
          <a:xfrm>
            <a:off x="4128030" y="6110107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1F2937"/>
                </a:solidFill>
              </a:rPr>
              <a:t>West SILC Powerhouse</a:t>
            </a:r>
            <a:endParaRPr lang="en-US" sz="1150" dirty="0"/>
          </a:p>
        </p:txBody>
      </p:sp>
      <p:sp>
        <p:nvSpPr>
          <p:cNvPr id="48" name="Text 46"/>
          <p:cNvSpPr/>
          <p:nvPr/>
        </p:nvSpPr>
        <p:spPr>
          <a:xfrm>
            <a:off x="4146318" y="6337827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30" dirty="0">
                <a:solidFill>
                  <a:srgbClr val="5B6770"/>
                </a:solidFill>
              </a:rPr>
              <a:t>Visits arranged on request</a:t>
            </a:r>
            <a:endParaRPr lang="en-US" sz="830" dirty="0"/>
          </a:p>
        </p:txBody>
      </p:sp>
      <p:sp>
        <p:nvSpPr>
          <p:cNvPr id="49" name="Text 47"/>
          <p:cNvSpPr/>
          <p:nvPr/>
        </p:nvSpPr>
        <p:spPr>
          <a:xfrm>
            <a:off x="4146318" y="6621291"/>
            <a:ext cx="2286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60" b="1" dirty="0">
                <a:solidFill>
                  <a:srgbClr val="007C91"/>
                </a:solidFill>
              </a:rPr>
              <a:t>Contact the provider to arrange a visit</a:t>
            </a:r>
            <a:endParaRPr lang="en-US" sz="760" dirty="0"/>
          </a:p>
        </p:txBody>
      </p:sp>
      <p:sp>
        <p:nvSpPr>
          <p:cNvPr id="52" name="Text 50"/>
          <p:cNvSpPr/>
          <p:nvPr/>
        </p:nvSpPr>
        <p:spPr>
          <a:xfrm>
            <a:off x="569805" y="7391128"/>
            <a:ext cx="53035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</a:rPr>
              <a:t>FH</a:t>
            </a:r>
            <a:endParaRPr lang="en-US" sz="800" dirty="0"/>
          </a:p>
        </p:txBody>
      </p:sp>
      <p:sp>
        <p:nvSpPr>
          <p:cNvPr id="53" name="Text 51"/>
          <p:cNvSpPr/>
          <p:nvPr/>
        </p:nvSpPr>
        <p:spPr>
          <a:xfrm>
            <a:off x="1896262" y="7399659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1F2937"/>
                </a:solidFill>
              </a:rPr>
              <a:t>Future Horizons Leeds</a:t>
            </a:r>
            <a:endParaRPr lang="en-US" sz="1150" dirty="0"/>
          </a:p>
        </p:txBody>
      </p:sp>
      <p:sp>
        <p:nvSpPr>
          <p:cNvPr id="54" name="Text 52"/>
          <p:cNvSpPr/>
          <p:nvPr/>
        </p:nvSpPr>
        <p:spPr>
          <a:xfrm>
            <a:off x="1896262" y="7765419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30" dirty="0">
                <a:solidFill>
                  <a:srgbClr val="5B6770"/>
                </a:solidFill>
              </a:rPr>
              <a:t>Visits arranged on request</a:t>
            </a:r>
            <a:endParaRPr lang="en-US" sz="830" dirty="0"/>
          </a:p>
        </p:txBody>
      </p:sp>
      <p:sp>
        <p:nvSpPr>
          <p:cNvPr id="55" name="Text 53"/>
          <p:cNvSpPr/>
          <p:nvPr/>
        </p:nvSpPr>
        <p:spPr>
          <a:xfrm>
            <a:off x="1896262" y="8048883"/>
            <a:ext cx="2286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60" b="1" dirty="0">
                <a:solidFill>
                  <a:srgbClr val="007C91"/>
                </a:solidFill>
              </a:rPr>
              <a:t>Contact the provider to arrange a visit</a:t>
            </a:r>
            <a:endParaRPr lang="en-US" sz="760" dirty="0"/>
          </a:p>
        </p:txBody>
      </p:sp>
      <p:sp>
        <p:nvSpPr>
          <p:cNvPr id="58" name="Text 56"/>
          <p:cNvSpPr/>
          <p:nvPr/>
        </p:nvSpPr>
        <p:spPr>
          <a:xfrm>
            <a:off x="4032504" y="7808976"/>
            <a:ext cx="53035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</a:rPr>
              <a:t>LF</a:t>
            </a:r>
            <a:endParaRPr lang="en-US" sz="800" dirty="0"/>
          </a:p>
        </p:txBody>
      </p:sp>
      <p:sp>
        <p:nvSpPr>
          <p:cNvPr id="59" name="Text 57"/>
          <p:cNvSpPr/>
          <p:nvPr/>
        </p:nvSpPr>
        <p:spPr>
          <a:xfrm>
            <a:off x="2031980" y="5489182"/>
            <a:ext cx="2286000" cy="27572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1F2937"/>
                </a:solidFill>
              </a:rPr>
              <a:t>Lighthouse Futures Trust</a:t>
            </a:r>
            <a:endParaRPr lang="en-US" sz="1150" dirty="0"/>
          </a:p>
        </p:txBody>
      </p:sp>
      <p:sp>
        <p:nvSpPr>
          <p:cNvPr id="60" name="Text 58"/>
          <p:cNvSpPr/>
          <p:nvPr/>
        </p:nvSpPr>
        <p:spPr>
          <a:xfrm>
            <a:off x="2059728" y="5863154"/>
            <a:ext cx="2286000" cy="2412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30" dirty="0">
                <a:solidFill>
                  <a:srgbClr val="5B6770"/>
                </a:solidFill>
              </a:rPr>
              <a:t>Book via their website’s Events page</a:t>
            </a:r>
            <a:endParaRPr lang="en-US" sz="830" dirty="0"/>
          </a:p>
        </p:txBody>
      </p:sp>
      <p:sp>
        <p:nvSpPr>
          <p:cNvPr id="61" name="Text 59"/>
          <p:cNvSpPr/>
          <p:nvPr/>
        </p:nvSpPr>
        <p:spPr>
          <a:xfrm>
            <a:off x="2059728" y="6130264"/>
            <a:ext cx="2286000" cy="155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60" b="1" dirty="0">
                <a:solidFill>
                  <a:srgbClr val="007C91"/>
                </a:solidFill>
              </a:rPr>
              <a:t>Contact the provider to arrange a visit</a:t>
            </a:r>
            <a:endParaRPr lang="en-US" sz="760" dirty="0"/>
          </a:p>
        </p:txBody>
      </p:sp>
      <p:sp>
        <p:nvSpPr>
          <p:cNvPr id="64" name="Text 62"/>
          <p:cNvSpPr/>
          <p:nvPr/>
        </p:nvSpPr>
        <p:spPr>
          <a:xfrm>
            <a:off x="4000193" y="7391128"/>
            <a:ext cx="53035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</a:rPr>
              <a:t>N</a:t>
            </a:r>
            <a:endParaRPr lang="en-US" sz="800" dirty="0"/>
          </a:p>
        </p:txBody>
      </p:sp>
      <p:sp>
        <p:nvSpPr>
          <p:cNvPr id="65" name="Text 63"/>
          <p:cNvSpPr/>
          <p:nvPr/>
        </p:nvSpPr>
        <p:spPr>
          <a:xfrm>
            <a:off x="4182262" y="7866003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1F2937"/>
                </a:solidFill>
              </a:rPr>
              <a:t>Nacro Leeds</a:t>
            </a:r>
            <a:endParaRPr lang="en-US" sz="1150" dirty="0"/>
          </a:p>
        </p:txBody>
      </p:sp>
      <p:sp>
        <p:nvSpPr>
          <p:cNvPr id="66" name="Text 64"/>
          <p:cNvSpPr/>
          <p:nvPr/>
        </p:nvSpPr>
        <p:spPr>
          <a:xfrm>
            <a:off x="4182262" y="8231763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30" dirty="0">
                <a:solidFill>
                  <a:srgbClr val="5B6770"/>
                </a:solidFill>
              </a:rPr>
              <a:t>Visits arranged on request</a:t>
            </a:r>
            <a:endParaRPr lang="en-US" sz="830" dirty="0"/>
          </a:p>
        </p:txBody>
      </p:sp>
      <p:sp>
        <p:nvSpPr>
          <p:cNvPr id="67" name="Text 65"/>
          <p:cNvSpPr/>
          <p:nvPr/>
        </p:nvSpPr>
        <p:spPr>
          <a:xfrm>
            <a:off x="4182262" y="8515227"/>
            <a:ext cx="2286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60" b="1" dirty="0">
                <a:solidFill>
                  <a:srgbClr val="007C91"/>
                </a:solidFill>
              </a:rPr>
              <a:t>Contact the provider to arrange a visit</a:t>
            </a:r>
            <a:endParaRPr lang="en-US" sz="760" dirty="0"/>
          </a:p>
        </p:txBody>
      </p:sp>
      <p:sp>
        <p:nvSpPr>
          <p:cNvPr id="70" name="Text 68"/>
          <p:cNvSpPr/>
          <p:nvPr/>
        </p:nvSpPr>
        <p:spPr>
          <a:xfrm>
            <a:off x="4032504" y="9107424"/>
            <a:ext cx="53035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</a:rPr>
              <a:t>S</a:t>
            </a:r>
            <a:endParaRPr lang="en-US" sz="800" dirty="0"/>
          </a:p>
        </p:txBody>
      </p:sp>
      <p:sp>
        <p:nvSpPr>
          <p:cNvPr id="71" name="Text 69"/>
          <p:cNvSpPr/>
          <p:nvPr/>
        </p:nvSpPr>
        <p:spPr>
          <a:xfrm>
            <a:off x="5088151" y="9180576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1F2937"/>
                </a:solidFill>
              </a:rPr>
              <a:t>Swarthmore Education Centre</a:t>
            </a:r>
            <a:endParaRPr lang="en-US" sz="1150" dirty="0"/>
          </a:p>
        </p:txBody>
      </p:sp>
      <p:sp>
        <p:nvSpPr>
          <p:cNvPr id="73" name="Text 71"/>
          <p:cNvSpPr/>
          <p:nvPr/>
        </p:nvSpPr>
        <p:spPr>
          <a:xfrm>
            <a:off x="5109083" y="9893808"/>
            <a:ext cx="2286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60" b="1" dirty="0">
                <a:solidFill>
                  <a:srgbClr val="007C91"/>
                </a:solidFill>
              </a:rPr>
              <a:t>Contact the provider to arrange a visit</a:t>
            </a:r>
            <a:endParaRPr lang="en-US" sz="760" dirty="0"/>
          </a:p>
        </p:txBody>
      </p:sp>
      <p:pic>
        <p:nvPicPr>
          <p:cNvPr id="75" name="Picture 74" descr="Leeds City College | LinkedIn">
            <a:extLst>
              <a:ext uri="{FF2B5EF4-FFF2-40B4-BE49-F238E27FC236}">
                <a16:creationId xmlns:a16="http://schemas.microsoft.com/office/drawing/2014/main" id="{7BE0B4CC-E850-FE0D-092C-951AB495706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880" t="17760" r="8880" b="17760"/>
          <a:stretch>
            <a:fillRect/>
          </a:stretch>
        </p:blipFill>
        <p:spPr>
          <a:xfrm>
            <a:off x="427355" y="1453896"/>
            <a:ext cx="886355" cy="694944"/>
          </a:xfrm>
          <a:prstGeom prst="rect">
            <a:avLst/>
          </a:prstGeom>
        </p:spPr>
      </p:pic>
      <p:pic>
        <p:nvPicPr>
          <p:cNvPr id="76" name="Picture 75" descr="Leeds City College | LinkedIn">
            <a:extLst>
              <a:ext uri="{FF2B5EF4-FFF2-40B4-BE49-F238E27FC236}">
                <a16:creationId xmlns:a16="http://schemas.microsoft.com/office/drawing/2014/main" id="{7E43B4F9-20E7-7243-93FD-C3524B12DBD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880" t="17760" r="8880" b="17760"/>
          <a:stretch>
            <a:fillRect/>
          </a:stretch>
        </p:blipFill>
        <p:spPr>
          <a:xfrm>
            <a:off x="3995927" y="1409700"/>
            <a:ext cx="886355" cy="694944"/>
          </a:xfrm>
          <a:prstGeom prst="rect">
            <a:avLst/>
          </a:prstGeom>
        </p:spPr>
      </p:pic>
      <p:pic>
        <p:nvPicPr>
          <p:cNvPr id="77" name="Picture 76" descr="Leeds College of Building | Leeds">
            <a:extLst>
              <a:ext uri="{FF2B5EF4-FFF2-40B4-BE49-F238E27FC236}">
                <a16:creationId xmlns:a16="http://schemas.microsoft.com/office/drawing/2014/main" id="{BDD0DB86-7273-4775-35A4-9E776366B78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101" t="31709" r="15101" b="31709"/>
          <a:stretch>
            <a:fillRect/>
          </a:stretch>
        </p:blipFill>
        <p:spPr>
          <a:xfrm>
            <a:off x="448362" y="3352803"/>
            <a:ext cx="1168943" cy="612645"/>
          </a:xfrm>
          <a:prstGeom prst="rect">
            <a:avLst/>
          </a:prstGeom>
        </p:spPr>
      </p:pic>
      <p:pic>
        <p:nvPicPr>
          <p:cNvPr id="78" name="Picture 77" descr="Vision &amp; Values – West Oaks School">
            <a:extLst>
              <a:ext uri="{FF2B5EF4-FFF2-40B4-BE49-F238E27FC236}">
                <a16:creationId xmlns:a16="http://schemas.microsoft.com/office/drawing/2014/main" id="{1C387483-636C-66A1-CE4C-28DC3DC933E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9866" b="22195"/>
          <a:stretch>
            <a:fillRect/>
          </a:stretch>
        </p:blipFill>
        <p:spPr>
          <a:xfrm>
            <a:off x="3918152" y="3404612"/>
            <a:ext cx="1143516" cy="697996"/>
          </a:xfrm>
          <a:prstGeom prst="rect">
            <a:avLst/>
          </a:prstGeom>
        </p:spPr>
      </p:pic>
      <p:pic>
        <p:nvPicPr>
          <p:cNvPr id="80" name="Picture 79" descr="Lighthouse Futures Trust - Through the Maze">
            <a:extLst>
              <a:ext uri="{FF2B5EF4-FFF2-40B4-BE49-F238E27FC236}">
                <a16:creationId xmlns:a16="http://schemas.microsoft.com/office/drawing/2014/main" id="{864B33F5-EA44-9FAA-3B3A-070F5484FE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882" y="5329352"/>
            <a:ext cx="1440963" cy="1440963"/>
          </a:xfrm>
          <a:prstGeom prst="rect">
            <a:avLst/>
          </a:prstGeom>
        </p:spPr>
      </p:pic>
      <p:pic>
        <p:nvPicPr>
          <p:cNvPr id="81" name="Picture 80" descr="West SILC">
            <a:extLst>
              <a:ext uri="{FF2B5EF4-FFF2-40B4-BE49-F238E27FC236}">
                <a16:creationId xmlns:a16="http://schemas.microsoft.com/office/drawing/2014/main" id="{614B6991-6372-B20F-01DD-293B584A8C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05048" y="5278049"/>
            <a:ext cx="1596743" cy="792968"/>
          </a:xfrm>
          <a:prstGeom prst="rect">
            <a:avLst/>
          </a:prstGeom>
        </p:spPr>
      </p:pic>
      <p:pic>
        <p:nvPicPr>
          <p:cNvPr id="82" name="Picture 81" descr="Home - Future Horizons Leeds">
            <a:extLst>
              <a:ext uri="{FF2B5EF4-FFF2-40B4-BE49-F238E27FC236}">
                <a16:creationId xmlns:a16="http://schemas.microsoft.com/office/drawing/2014/main" id="{56A5181A-538A-1BF6-9D47-BE84C750A31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9666" y="7285236"/>
            <a:ext cx="1335775" cy="1260785"/>
          </a:xfrm>
          <a:prstGeom prst="rect">
            <a:avLst/>
          </a:prstGeom>
        </p:spPr>
      </p:pic>
      <p:pic>
        <p:nvPicPr>
          <p:cNvPr id="83" name="Picture 82" descr="Referral Officer | Leeds Jobs">
            <a:extLst>
              <a:ext uri="{FF2B5EF4-FFF2-40B4-BE49-F238E27FC236}">
                <a16:creationId xmlns:a16="http://schemas.microsoft.com/office/drawing/2014/main" id="{551F6006-30DD-7CF6-30EA-EBD66A35C24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07838" y="7219579"/>
            <a:ext cx="2286000" cy="611005"/>
          </a:xfrm>
          <a:prstGeom prst="rect">
            <a:avLst/>
          </a:prstGeom>
        </p:spPr>
      </p:pic>
      <p:sp>
        <p:nvSpPr>
          <p:cNvPr id="84" name="Text 25">
            <a:extLst>
              <a:ext uri="{FF2B5EF4-FFF2-40B4-BE49-F238E27FC236}">
                <a16:creationId xmlns:a16="http://schemas.microsoft.com/office/drawing/2014/main" id="{F42F6FE8-4238-996F-DFCE-F91C4F8828C6}"/>
              </a:ext>
            </a:extLst>
          </p:cNvPr>
          <p:cNvSpPr/>
          <p:nvPr/>
        </p:nvSpPr>
        <p:spPr>
          <a:xfrm>
            <a:off x="683799" y="10046277"/>
            <a:ext cx="28072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736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Sat 21 Nov 2026</a:t>
            </a:r>
            <a:endParaRPr lang="en-US" sz="1700" dirty="0"/>
          </a:p>
        </p:txBody>
      </p:sp>
      <p:sp>
        <p:nvSpPr>
          <p:cNvPr id="85" name="Text 26">
            <a:extLst>
              <a:ext uri="{FF2B5EF4-FFF2-40B4-BE49-F238E27FC236}">
                <a16:creationId xmlns:a16="http://schemas.microsoft.com/office/drawing/2014/main" id="{F46E80B0-CC21-BB22-A990-E4D9A61CC9F1}"/>
              </a:ext>
            </a:extLst>
          </p:cNvPr>
          <p:cNvSpPr/>
          <p:nvPr/>
        </p:nvSpPr>
        <p:spPr>
          <a:xfrm>
            <a:off x="671913" y="10348029"/>
            <a:ext cx="280720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07C9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9:30am</a:t>
            </a:r>
            <a:endParaRPr lang="en-US" sz="1050" dirty="0"/>
          </a:p>
        </p:txBody>
      </p:sp>
      <p:pic>
        <p:nvPicPr>
          <p:cNvPr id="86" name="Picture 85" descr="Notre Dame Catholic Sixth Form College | Leeds">
            <a:extLst>
              <a:ext uri="{FF2B5EF4-FFF2-40B4-BE49-F238E27FC236}">
                <a16:creationId xmlns:a16="http://schemas.microsoft.com/office/drawing/2014/main" id="{9A0E7EA7-EAAC-0344-B04F-51A17D9B138F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506" t="20506" r="2506" b="20506"/>
          <a:stretch>
            <a:fillRect/>
          </a:stretch>
        </p:blipFill>
        <p:spPr>
          <a:xfrm>
            <a:off x="1280295" y="8953907"/>
            <a:ext cx="1504040" cy="934019"/>
          </a:xfrm>
          <a:prstGeom prst="rect">
            <a:avLst/>
          </a:prstGeom>
        </p:spPr>
      </p:pic>
      <p:pic>
        <p:nvPicPr>
          <p:cNvPr id="87" name="Picture 86" descr="Swarthmore Education Centre (@swarthmore.leeds) • Instagram photos and  videos">
            <a:extLst>
              <a:ext uri="{FF2B5EF4-FFF2-40B4-BE49-F238E27FC236}">
                <a16:creationId xmlns:a16="http://schemas.microsoft.com/office/drawing/2014/main" id="{CE8750F7-7D76-32E3-3CB4-2A730B67B98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02075" y="9137852"/>
            <a:ext cx="1132818" cy="1132818"/>
          </a:xfrm>
          <a:prstGeom prst="rect">
            <a:avLst/>
          </a:prstGeom>
        </p:spPr>
      </p:pic>
      <p:sp>
        <p:nvSpPr>
          <p:cNvPr id="88" name="Text 52">
            <a:extLst>
              <a:ext uri="{FF2B5EF4-FFF2-40B4-BE49-F238E27FC236}">
                <a16:creationId xmlns:a16="http://schemas.microsoft.com/office/drawing/2014/main" id="{88128C0F-5821-94BC-B644-928FD55BA79B}"/>
              </a:ext>
            </a:extLst>
          </p:cNvPr>
          <p:cNvSpPr/>
          <p:nvPr/>
        </p:nvSpPr>
        <p:spPr>
          <a:xfrm>
            <a:off x="5109083" y="9524820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30" dirty="0">
                <a:solidFill>
                  <a:srgbClr val="5B6770"/>
                </a:solidFill>
              </a:rPr>
              <a:t>Visits arranged on request</a:t>
            </a:r>
            <a:endParaRPr lang="en-US" sz="83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128" name="Shape 4">
            <a:extLst>
              <a:ext uri="{FF2B5EF4-FFF2-40B4-BE49-F238E27FC236}">
                <a16:creationId xmlns:a16="http://schemas.microsoft.com/office/drawing/2014/main" id="{7EA31D33-18C0-F6F1-EB81-302A8BBD386E}"/>
              </a:ext>
            </a:extLst>
          </p:cNvPr>
          <p:cNvSpPr/>
          <p:nvPr/>
        </p:nvSpPr>
        <p:spPr>
          <a:xfrm>
            <a:off x="423501" y="6589512"/>
            <a:ext cx="3246120" cy="1775436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 w="12700">
            <a:solidFill>
              <a:srgbClr val="D8E2E5"/>
            </a:solidFill>
            <a:prstDash val="solid"/>
          </a:ln>
          <a:effectLst>
            <a:outerShdw blurRad="12700" dist="50800" dir="2700000" algn="bl" rotWithShape="0">
              <a:srgbClr val="AAB7BD">
                <a:alpha val="16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29" name="Shape 12">
            <a:extLst>
              <a:ext uri="{FF2B5EF4-FFF2-40B4-BE49-F238E27FC236}">
                <a16:creationId xmlns:a16="http://schemas.microsoft.com/office/drawing/2014/main" id="{24F7E209-4FAF-0B4C-7892-263FB74FB275}"/>
              </a:ext>
            </a:extLst>
          </p:cNvPr>
          <p:cNvSpPr/>
          <p:nvPr/>
        </p:nvSpPr>
        <p:spPr>
          <a:xfrm>
            <a:off x="3898221" y="6570804"/>
            <a:ext cx="3246120" cy="1775436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 w="12700">
            <a:solidFill>
              <a:srgbClr val="D8E2E5"/>
            </a:solidFill>
            <a:prstDash val="solid"/>
          </a:ln>
          <a:effectLst>
            <a:outerShdw blurRad="12700" dist="50800" dir="2700000" algn="bl" rotWithShape="0">
              <a:srgbClr val="AAB7BD">
                <a:alpha val="16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30" name="Shape 20">
            <a:extLst>
              <a:ext uri="{FF2B5EF4-FFF2-40B4-BE49-F238E27FC236}">
                <a16:creationId xmlns:a16="http://schemas.microsoft.com/office/drawing/2014/main" id="{D1A3DF86-E23C-875F-1EF4-6934AE2F7468}"/>
              </a:ext>
            </a:extLst>
          </p:cNvPr>
          <p:cNvSpPr/>
          <p:nvPr/>
        </p:nvSpPr>
        <p:spPr>
          <a:xfrm>
            <a:off x="431439" y="8420977"/>
            <a:ext cx="3246120" cy="176400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D8E2E5"/>
            </a:solidFill>
            <a:prstDash val="solid"/>
          </a:ln>
          <a:effectLst>
            <a:outerShdw blurRad="12700" dist="50800" dir="2700000" algn="bl" rotWithShape="0">
              <a:srgbClr val="AAB7BD">
                <a:alpha val="16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31" name="Shape 28">
            <a:extLst>
              <a:ext uri="{FF2B5EF4-FFF2-40B4-BE49-F238E27FC236}">
                <a16:creationId xmlns:a16="http://schemas.microsoft.com/office/drawing/2014/main" id="{BE505A28-83FD-8594-9EE6-D604F78F9D41}"/>
              </a:ext>
            </a:extLst>
          </p:cNvPr>
          <p:cNvSpPr/>
          <p:nvPr/>
        </p:nvSpPr>
        <p:spPr>
          <a:xfrm>
            <a:off x="3914096" y="8436217"/>
            <a:ext cx="3246120" cy="176400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D8E2E5"/>
            </a:solidFill>
            <a:prstDash val="solid"/>
          </a:ln>
          <a:effectLst>
            <a:outerShdw blurRad="12700" dist="50800" dir="2700000" algn="bl" rotWithShape="0">
              <a:srgbClr val="AAB7BD">
                <a:alpha val="16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50" name="Shape 4">
            <a:extLst>
              <a:ext uri="{FF2B5EF4-FFF2-40B4-BE49-F238E27FC236}">
                <a16:creationId xmlns:a16="http://schemas.microsoft.com/office/drawing/2014/main" id="{2F1BDA31-A46D-0FAD-39C1-961B05E7B4AD}"/>
              </a:ext>
            </a:extLst>
          </p:cNvPr>
          <p:cNvSpPr/>
          <p:nvPr/>
        </p:nvSpPr>
        <p:spPr>
          <a:xfrm>
            <a:off x="411480" y="1411644"/>
            <a:ext cx="3246120" cy="1775436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 w="12700">
            <a:solidFill>
              <a:srgbClr val="D8E2E5"/>
            </a:solidFill>
            <a:prstDash val="solid"/>
          </a:ln>
          <a:effectLst>
            <a:outerShdw blurRad="12700" dist="50800" dir="2700000" algn="bl" rotWithShape="0">
              <a:srgbClr val="AAB7BD">
                <a:alpha val="16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52" name="Shape 12">
            <a:extLst>
              <a:ext uri="{FF2B5EF4-FFF2-40B4-BE49-F238E27FC236}">
                <a16:creationId xmlns:a16="http://schemas.microsoft.com/office/drawing/2014/main" id="{0991AF10-7696-957A-436D-00AC34CE402A}"/>
              </a:ext>
            </a:extLst>
          </p:cNvPr>
          <p:cNvSpPr/>
          <p:nvPr/>
        </p:nvSpPr>
        <p:spPr>
          <a:xfrm>
            <a:off x="3886200" y="1392936"/>
            <a:ext cx="3246120" cy="1775436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 w="12700">
            <a:solidFill>
              <a:srgbClr val="D8E2E5"/>
            </a:solidFill>
            <a:prstDash val="solid"/>
          </a:ln>
          <a:effectLst>
            <a:outerShdw blurRad="12700" dist="50800" dir="2700000" algn="bl" rotWithShape="0">
              <a:srgbClr val="AAB7BD">
                <a:alpha val="16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54" name="Shape 20">
            <a:extLst>
              <a:ext uri="{FF2B5EF4-FFF2-40B4-BE49-F238E27FC236}">
                <a16:creationId xmlns:a16="http://schemas.microsoft.com/office/drawing/2014/main" id="{CDE3D390-520C-5911-556E-D3FA6D20811D}"/>
              </a:ext>
            </a:extLst>
          </p:cNvPr>
          <p:cNvSpPr/>
          <p:nvPr/>
        </p:nvSpPr>
        <p:spPr>
          <a:xfrm>
            <a:off x="419418" y="3243109"/>
            <a:ext cx="3246120" cy="176400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D8E2E5"/>
            </a:solidFill>
            <a:prstDash val="solid"/>
          </a:ln>
          <a:effectLst>
            <a:outerShdw blurRad="12700" dist="50800" dir="2700000" algn="bl" rotWithShape="0">
              <a:srgbClr val="AAB7BD">
                <a:alpha val="16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56" name="Shape 28">
            <a:extLst>
              <a:ext uri="{FF2B5EF4-FFF2-40B4-BE49-F238E27FC236}">
                <a16:creationId xmlns:a16="http://schemas.microsoft.com/office/drawing/2014/main" id="{DF1868C7-4B2E-9161-3BBC-91AB69A74667}"/>
              </a:ext>
            </a:extLst>
          </p:cNvPr>
          <p:cNvSpPr/>
          <p:nvPr/>
        </p:nvSpPr>
        <p:spPr>
          <a:xfrm>
            <a:off x="3902075" y="3258349"/>
            <a:ext cx="3246120" cy="176400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D8E2E5"/>
            </a:solidFill>
            <a:prstDash val="solid"/>
          </a:ln>
          <a:effectLst>
            <a:outerShdw blurRad="12700" dist="50800" dir="2700000" algn="bl" rotWithShape="0">
              <a:srgbClr val="AAB7BD">
                <a:alpha val="16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576072" y="1661160"/>
            <a:ext cx="6035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BC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307592" y="1459992"/>
            <a:ext cx="21854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F293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Bradford College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307592" y="1898904"/>
            <a:ext cx="21854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kern="0" spc="100" dirty="0">
                <a:solidFill>
                  <a:srgbClr val="007C9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 EVENT</a:t>
            </a:r>
            <a:endParaRPr lang="en-US" sz="750" dirty="0"/>
          </a:p>
        </p:txBody>
      </p:sp>
      <p:sp>
        <p:nvSpPr>
          <p:cNvPr id="11" name="Text 9"/>
          <p:cNvSpPr/>
          <p:nvPr/>
        </p:nvSpPr>
        <p:spPr>
          <a:xfrm>
            <a:off x="630936" y="2255520"/>
            <a:ext cx="28072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736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Tue 24 Nov 2026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630936" y="2612136"/>
            <a:ext cx="280720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07C9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5:00pm–7:00pm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630936" y="2895600"/>
            <a:ext cx="28072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850" dirty="0">
                <a:solidFill>
                  <a:srgbClr val="5B67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Multiple locations. Ask to meet Disability Services and discuss Skills for Life / supported pathways.</a:t>
            </a:r>
            <a:endParaRPr lang="en-US" sz="850" dirty="0"/>
          </a:p>
        </p:txBody>
      </p:sp>
      <p:sp>
        <p:nvSpPr>
          <p:cNvPr id="16" name="Text 14"/>
          <p:cNvSpPr/>
          <p:nvPr/>
        </p:nvSpPr>
        <p:spPr>
          <a:xfrm>
            <a:off x="4050792" y="1661160"/>
            <a:ext cx="6035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KC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4798187" y="1431036"/>
            <a:ext cx="21854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F293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Keighley College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798187" y="1869948"/>
            <a:ext cx="21854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kern="0" spc="100" dirty="0">
                <a:solidFill>
                  <a:srgbClr val="007C9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 EVENT</a:t>
            </a:r>
            <a:endParaRPr lang="en-US" sz="750" dirty="0"/>
          </a:p>
        </p:txBody>
      </p:sp>
      <p:sp>
        <p:nvSpPr>
          <p:cNvPr id="19" name="Text 17"/>
          <p:cNvSpPr/>
          <p:nvPr/>
        </p:nvSpPr>
        <p:spPr>
          <a:xfrm>
            <a:off x="4121531" y="2226564"/>
            <a:ext cx="28072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736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Wed 25 Nov 2026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4121531" y="2583180"/>
            <a:ext cx="280720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07C9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4:00pm–7:00pm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4121531" y="2866644"/>
            <a:ext cx="28072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r>
              <a:rPr lang="en-US" sz="850" dirty="0">
                <a:solidFill>
                  <a:srgbClr val="5B67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Ask to meet SEND team and discuss Skills for Life / supported pathways.</a:t>
            </a:r>
            <a:endParaRPr lang="en-US" sz="850" dirty="0"/>
          </a:p>
        </p:txBody>
      </p:sp>
      <p:sp>
        <p:nvSpPr>
          <p:cNvPr id="24" name="Text 22"/>
          <p:cNvSpPr/>
          <p:nvPr/>
        </p:nvSpPr>
        <p:spPr>
          <a:xfrm>
            <a:off x="571500" y="3475885"/>
            <a:ext cx="6035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1303020" y="3274717"/>
            <a:ext cx="21854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F293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Shipley College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1303020" y="3713629"/>
            <a:ext cx="21854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kern="0" spc="100" dirty="0">
                <a:solidFill>
                  <a:srgbClr val="007C9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 EVENT</a:t>
            </a:r>
            <a:endParaRPr lang="en-US" sz="750" dirty="0"/>
          </a:p>
        </p:txBody>
      </p:sp>
      <p:sp>
        <p:nvSpPr>
          <p:cNvPr id="27" name="Text 25"/>
          <p:cNvSpPr/>
          <p:nvPr/>
        </p:nvSpPr>
        <p:spPr>
          <a:xfrm>
            <a:off x="626364" y="4070245"/>
            <a:ext cx="28072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736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Wed 11 Nov 2026</a:t>
            </a:r>
            <a:endParaRPr lang="en-US" sz="1700" dirty="0"/>
          </a:p>
        </p:txBody>
      </p:sp>
      <p:sp>
        <p:nvSpPr>
          <p:cNvPr id="28" name="Text 26"/>
          <p:cNvSpPr/>
          <p:nvPr/>
        </p:nvSpPr>
        <p:spPr>
          <a:xfrm>
            <a:off x="626364" y="4426861"/>
            <a:ext cx="280720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07C9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5:15pm–7:00pm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626364" y="4641349"/>
            <a:ext cx="28072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dirty="0">
                <a:solidFill>
                  <a:srgbClr val="5B67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Further dates: 12 Jan, 17 Mar, 6 May and 24 Jun 2027. Ask to meet Additional Learning Support.</a:t>
            </a:r>
            <a:endParaRPr lang="en-US" sz="850" dirty="0"/>
          </a:p>
        </p:txBody>
      </p:sp>
      <p:sp>
        <p:nvSpPr>
          <p:cNvPr id="32" name="Text 30"/>
          <p:cNvSpPr/>
          <p:nvPr/>
        </p:nvSpPr>
        <p:spPr>
          <a:xfrm>
            <a:off x="4011803" y="3464113"/>
            <a:ext cx="6035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NCB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4078859" y="3760453"/>
            <a:ext cx="21854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F293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New College Bradford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5918327" y="3887719"/>
            <a:ext cx="21854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kern="0" spc="100" dirty="0">
                <a:solidFill>
                  <a:srgbClr val="007C9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 EVENT</a:t>
            </a:r>
            <a:endParaRPr lang="en-US" sz="750" dirty="0"/>
          </a:p>
        </p:txBody>
      </p:sp>
      <p:sp>
        <p:nvSpPr>
          <p:cNvPr id="35" name="Text 33"/>
          <p:cNvSpPr/>
          <p:nvPr/>
        </p:nvSpPr>
        <p:spPr>
          <a:xfrm>
            <a:off x="4066667" y="4142293"/>
            <a:ext cx="28072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736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Tue 24 Nov 2026</a:t>
            </a:r>
            <a:endParaRPr lang="en-US" sz="1700" dirty="0"/>
          </a:p>
        </p:txBody>
      </p:sp>
      <p:sp>
        <p:nvSpPr>
          <p:cNvPr id="36" name="Text 34"/>
          <p:cNvSpPr/>
          <p:nvPr/>
        </p:nvSpPr>
        <p:spPr>
          <a:xfrm>
            <a:off x="4066667" y="4498909"/>
            <a:ext cx="280720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07C9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4:30pm–7:00pm</a:t>
            </a:r>
            <a:endParaRPr lang="en-US" sz="1050" dirty="0"/>
          </a:p>
        </p:txBody>
      </p:sp>
      <p:sp>
        <p:nvSpPr>
          <p:cNvPr id="37" name="Text 35"/>
          <p:cNvSpPr/>
          <p:nvPr/>
        </p:nvSpPr>
        <p:spPr>
          <a:xfrm>
            <a:off x="4066667" y="4675693"/>
            <a:ext cx="28072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dirty="0">
                <a:solidFill>
                  <a:srgbClr val="5B67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 booking required. Speak to Study Support and the SENDCo/Inclusion Lead.</a:t>
            </a:r>
            <a:endParaRPr lang="en-US" sz="850" dirty="0"/>
          </a:p>
        </p:txBody>
      </p:sp>
      <p:sp>
        <p:nvSpPr>
          <p:cNvPr id="42" name="Text 40"/>
          <p:cNvSpPr/>
          <p:nvPr/>
        </p:nvSpPr>
        <p:spPr>
          <a:xfrm>
            <a:off x="411480" y="10318134"/>
            <a:ext cx="6720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5B6770"/>
                </a:solidFill>
              </a:rPr>
              <a:t>Dates checked 21 October 2026. Events can change, so book/check directly with the provider before travelling.</a:t>
            </a:r>
            <a:endParaRPr lang="en-US" sz="750" dirty="0"/>
          </a:p>
        </p:txBody>
      </p:sp>
      <p:sp>
        <p:nvSpPr>
          <p:cNvPr id="44" name="Shape 0">
            <a:extLst>
              <a:ext uri="{FF2B5EF4-FFF2-40B4-BE49-F238E27FC236}">
                <a16:creationId xmlns:a16="http://schemas.microsoft.com/office/drawing/2014/main" id="{48FD144F-C051-7B2B-C908-C94819A37BF8}"/>
              </a:ext>
            </a:extLst>
          </p:cNvPr>
          <p:cNvSpPr/>
          <p:nvPr/>
        </p:nvSpPr>
        <p:spPr>
          <a:xfrm>
            <a:off x="0" y="0"/>
            <a:ext cx="7559345" cy="1325880"/>
          </a:xfrm>
          <a:prstGeom prst="rect">
            <a:avLst/>
          </a:prstGeom>
          <a:solidFill>
            <a:srgbClr val="17365D"/>
          </a:solidFill>
          <a:ln w="12700">
            <a:solidFill>
              <a:srgbClr val="17365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6" name="Text 1">
            <a:extLst>
              <a:ext uri="{FF2B5EF4-FFF2-40B4-BE49-F238E27FC236}">
                <a16:creationId xmlns:a16="http://schemas.microsoft.com/office/drawing/2014/main" id="{9F55C316-7E02-3472-6BC3-B779F098960D}"/>
              </a:ext>
            </a:extLst>
          </p:cNvPr>
          <p:cNvSpPr/>
          <p:nvPr/>
        </p:nvSpPr>
        <p:spPr>
          <a:xfrm>
            <a:off x="411480" y="274320"/>
            <a:ext cx="6675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Eras Bold ITC" panose="020B0907030504020204" pitchFamily="34" charset="0"/>
                <a:ea typeface="Aptos Display" pitchFamily="34" charset="-122"/>
                <a:cs typeface="Aptos Display" pitchFamily="34" charset="-120"/>
              </a:rPr>
              <a:t>POST-16 OPEN DAYS</a:t>
            </a:r>
            <a:endParaRPr lang="en-US" sz="4000" dirty="0">
              <a:latin typeface="Eras Bold ITC" panose="020B0907030504020204" pitchFamily="34" charset="0"/>
            </a:endParaRPr>
          </a:p>
        </p:txBody>
      </p:sp>
      <p:sp>
        <p:nvSpPr>
          <p:cNvPr id="48" name="Text 2">
            <a:extLst>
              <a:ext uri="{FF2B5EF4-FFF2-40B4-BE49-F238E27FC236}">
                <a16:creationId xmlns:a16="http://schemas.microsoft.com/office/drawing/2014/main" id="{8D6CBA93-D26D-A921-BC55-09B4FC927E64}"/>
              </a:ext>
            </a:extLst>
          </p:cNvPr>
          <p:cNvSpPr/>
          <p:nvPr/>
        </p:nvSpPr>
        <p:spPr>
          <a:xfrm>
            <a:off x="423501" y="795528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4B4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BRADFORD</a:t>
            </a:r>
            <a:endParaRPr lang="en-US" sz="2400" dirty="0"/>
          </a:p>
        </p:txBody>
      </p:sp>
      <p:pic>
        <p:nvPicPr>
          <p:cNvPr id="57" name="Picture 56" descr="Bradford College Teacher Ed CPD | Bradford">
            <a:extLst>
              <a:ext uri="{FF2B5EF4-FFF2-40B4-BE49-F238E27FC236}">
                <a16:creationId xmlns:a16="http://schemas.microsoft.com/office/drawing/2014/main" id="{3660B5E6-35E8-52F5-D263-3A0D977ABE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453896"/>
            <a:ext cx="795528" cy="795528"/>
          </a:xfrm>
          <a:prstGeom prst="rect">
            <a:avLst/>
          </a:prstGeom>
        </p:spPr>
      </p:pic>
      <p:pic>
        <p:nvPicPr>
          <p:cNvPr id="58" name="Picture 57" descr="New logo for Keighley College | Keighley News">
            <a:extLst>
              <a:ext uri="{FF2B5EF4-FFF2-40B4-BE49-F238E27FC236}">
                <a16:creationId xmlns:a16="http://schemas.microsoft.com/office/drawing/2014/main" id="{182B428A-AAA0-BDF0-BA71-2B9740F64F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0279" y="1496568"/>
            <a:ext cx="673608" cy="673608"/>
          </a:xfrm>
          <a:prstGeom prst="rect">
            <a:avLst/>
          </a:prstGeom>
        </p:spPr>
      </p:pic>
      <p:pic>
        <p:nvPicPr>
          <p:cNvPr id="59" name="Picture 58" descr="Shipley College | Full-time courses">
            <a:extLst>
              <a:ext uri="{FF2B5EF4-FFF2-40B4-BE49-F238E27FC236}">
                <a16:creationId xmlns:a16="http://schemas.microsoft.com/office/drawing/2014/main" id="{EEF7EE37-AE43-9591-1C13-FA1607842B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349" y="3279710"/>
            <a:ext cx="743712" cy="743712"/>
          </a:xfrm>
          <a:prstGeom prst="rect">
            <a:avLst/>
          </a:prstGeom>
        </p:spPr>
      </p:pic>
      <p:pic>
        <p:nvPicPr>
          <p:cNvPr id="60" name="Picture 59" descr="New College Bradford">
            <a:extLst>
              <a:ext uri="{FF2B5EF4-FFF2-40B4-BE49-F238E27FC236}">
                <a16:creationId xmlns:a16="http://schemas.microsoft.com/office/drawing/2014/main" id="{2409DE48-BAB3-1D8A-5C2F-40FDBEFF2EB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3646" b="13646"/>
          <a:stretch>
            <a:fillRect/>
          </a:stretch>
        </p:blipFill>
        <p:spPr>
          <a:xfrm>
            <a:off x="4493578" y="3294607"/>
            <a:ext cx="1972945" cy="548142"/>
          </a:xfrm>
          <a:prstGeom prst="rect">
            <a:avLst/>
          </a:prstGeom>
        </p:spPr>
      </p:pic>
      <p:sp>
        <p:nvSpPr>
          <p:cNvPr id="61" name="Shape 0">
            <a:extLst>
              <a:ext uri="{FF2B5EF4-FFF2-40B4-BE49-F238E27FC236}">
                <a16:creationId xmlns:a16="http://schemas.microsoft.com/office/drawing/2014/main" id="{D81186B5-B03B-C254-F6B7-10D47AAF70ED}"/>
              </a:ext>
            </a:extLst>
          </p:cNvPr>
          <p:cNvSpPr/>
          <p:nvPr/>
        </p:nvSpPr>
        <p:spPr>
          <a:xfrm>
            <a:off x="0" y="5110059"/>
            <a:ext cx="7559345" cy="1325880"/>
          </a:xfrm>
          <a:prstGeom prst="rect">
            <a:avLst/>
          </a:prstGeom>
          <a:solidFill>
            <a:srgbClr val="17365D"/>
          </a:solidFill>
          <a:ln w="12700">
            <a:solidFill>
              <a:srgbClr val="17365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2" name="Text 1">
            <a:extLst>
              <a:ext uri="{FF2B5EF4-FFF2-40B4-BE49-F238E27FC236}">
                <a16:creationId xmlns:a16="http://schemas.microsoft.com/office/drawing/2014/main" id="{16B04842-84AD-4A1E-F98D-064B9B9B7953}"/>
              </a:ext>
            </a:extLst>
          </p:cNvPr>
          <p:cNvSpPr/>
          <p:nvPr/>
        </p:nvSpPr>
        <p:spPr>
          <a:xfrm>
            <a:off x="411480" y="5384379"/>
            <a:ext cx="6675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Eras Bold ITC" panose="020B0907030504020204" pitchFamily="34" charset="0"/>
                <a:ea typeface="Aptos Display" pitchFamily="34" charset="-122"/>
                <a:cs typeface="Aptos Display" pitchFamily="34" charset="-120"/>
              </a:rPr>
              <a:t>POST-16 OPEN DAYS</a:t>
            </a:r>
            <a:endParaRPr lang="en-US" sz="4000" dirty="0">
              <a:latin typeface="Eras Bold ITC" panose="020B0907030504020204" pitchFamily="34" charset="0"/>
            </a:endParaRPr>
          </a:p>
        </p:txBody>
      </p:sp>
      <p:sp>
        <p:nvSpPr>
          <p:cNvPr id="63" name="Text 2">
            <a:extLst>
              <a:ext uri="{FF2B5EF4-FFF2-40B4-BE49-F238E27FC236}">
                <a16:creationId xmlns:a16="http://schemas.microsoft.com/office/drawing/2014/main" id="{F1BB0195-30A7-FA22-62C5-4B3A812C88A0}"/>
              </a:ext>
            </a:extLst>
          </p:cNvPr>
          <p:cNvSpPr/>
          <p:nvPr/>
        </p:nvSpPr>
        <p:spPr>
          <a:xfrm>
            <a:off x="423501" y="5905587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4B4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WAKEFIELD</a:t>
            </a:r>
            <a:endParaRPr lang="en-US" sz="2400" dirty="0"/>
          </a:p>
        </p:txBody>
      </p:sp>
      <p:sp>
        <p:nvSpPr>
          <p:cNvPr id="69" name="Text 6">
            <a:extLst>
              <a:ext uri="{FF2B5EF4-FFF2-40B4-BE49-F238E27FC236}">
                <a16:creationId xmlns:a16="http://schemas.microsoft.com/office/drawing/2014/main" id="{B935F19E-2BFD-2068-5D8D-BB04536517E7}"/>
              </a:ext>
            </a:extLst>
          </p:cNvPr>
          <p:cNvSpPr/>
          <p:nvPr/>
        </p:nvSpPr>
        <p:spPr>
          <a:xfrm>
            <a:off x="591947" y="6866953"/>
            <a:ext cx="6035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WC</a:t>
            </a:r>
            <a:endParaRPr lang="en-US" sz="1000" dirty="0"/>
          </a:p>
        </p:txBody>
      </p:sp>
      <p:sp>
        <p:nvSpPr>
          <p:cNvPr id="71" name="Text 7">
            <a:extLst>
              <a:ext uri="{FF2B5EF4-FFF2-40B4-BE49-F238E27FC236}">
                <a16:creationId xmlns:a16="http://schemas.microsoft.com/office/drawing/2014/main" id="{D4FF33A7-2B83-B5B2-68C6-AC5557DD90CE}"/>
              </a:ext>
            </a:extLst>
          </p:cNvPr>
          <p:cNvSpPr/>
          <p:nvPr/>
        </p:nvSpPr>
        <p:spPr>
          <a:xfrm>
            <a:off x="2150461" y="6642844"/>
            <a:ext cx="21854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F293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Wakefield College</a:t>
            </a:r>
            <a:endParaRPr lang="en-US" sz="1400" dirty="0"/>
          </a:p>
        </p:txBody>
      </p:sp>
      <p:sp>
        <p:nvSpPr>
          <p:cNvPr id="73" name="Text 8">
            <a:extLst>
              <a:ext uri="{FF2B5EF4-FFF2-40B4-BE49-F238E27FC236}">
                <a16:creationId xmlns:a16="http://schemas.microsoft.com/office/drawing/2014/main" id="{42100B23-0710-54A4-661B-99D988FB1189}"/>
              </a:ext>
            </a:extLst>
          </p:cNvPr>
          <p:cNvSpPr/>
          <p:nvPr/>
        </p:nvSpPr>
        <p:spPr>
          <a:xfrm>
            <a:off x="2150461" y="7045261"/>
            <a:ext cx="21854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kern="0" spc="100" dirty="0">
                <a:solidFill>
                  <a:srgbClr val="007C9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 EVENT</a:t>
            </a:r>
            <a:endParaRPr lang="en-US" sz="750" dirty="0"/>
          </a:p>
        </p:txBody>
      </p:sp>
      <p:sp>
        <p:nvSpPr>
          <p:cNvPr id="75" name="Text 9">
            <a:extLst>
              <a:ext uri="{FF2B5EF4-FFF2-40B4-BE49-F238E27FC236}">
                <a16:creationId xmlns:a16="http://schemas.microsoft.com/office/drawing/2014/main" id="{52849D9F-6EAD-9470-F1DA-2ED72A20EF6F}"/>
              </a:ext>
            </a:extLst>
          </p:cNvPr>
          <p:cNvSpPr/>
          <p:nvPr/>
        </p:nvSpPr>
        <p:spPr>
          <a:xfrm>
            <a:off x="646811" y="7403438"/>
            <a:ext cx="28072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736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Sat 21 Nov 2026</a:t>
            </a:r>
            <a:endParaRPr lang="en-US" sz="1700" dirty="0"/>
          </a:p>
        </p:txBody>
      </p:sp>
      <p:sp>
        <p:nvSpPr>
          <p:cNvPr id="77" name="Text 10">
            <a:extLst>
              <a:ext uri="{FF2B5EF4-FFF2-40B4-BE49-F238E27FC236}">
                <a16:creationId xmlns:a16="http://schemas.microsoft.com/office/drawing/2014/main" id="{40E7AEE0-38A5-6927-2053-0F2612EE9C98}"/>
              </a:ext>
            </a:extLst>
          </p:cNvPr>
          <p:cNvSpPr/>
          <p:nvPr/>
        </p:nvSpPr>
        <p:spPr>
          <a:xfrm>
            <a:off x="646811" y="7760054"/>
            <a:ext cx="280720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07C9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10:00am – 12:00pm</a:t>
            </a:r>
            <a:endParaRPr lang="en-US" sz="1050" dirty="0"/>
          </a:p>
        </p:txBody>
      </p:sp>
      <p:sp>
        <p:nvSpPr>
          <p:cNvPr id="85" name="Text 14">
            <a:extLst>
              <a:ext uri="{FF2B5EF4-FFF2-40B4-BE49-F238E27FC236}">
                <a16:creationId xmlns:a16="http://schemas.microsoft.com/office/drawing/2014/main" id="{007F0286-2A8A-2855-6D1A-ED15328036EE}"/>
              </a:ext>
            </a:extLst>
          </p:cNvPr>
          <p:cNvSpPr/>
          <p:nvPr/>
        </p:nvSpPr>
        <p:spPr>
          <a:xfrm>
            <a:off x="4066667" y="6866953"/>
            <a:ext cx="6035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CC</a:t>
            </a:r>
            <a:endParaRPr lang="en-US" sz="1000" dirty="0"/>
          </a:p>
        </p:txBody>
      </p:sp>
      <p:sp>
        <p:nvSpPr>
          <p:cNvPr id="87" name="Text 15">
            <a:extLst>
              <a:ext uri="{FF2B5EF4-FFF2-40B4-BE49-F238E27FC236}">
                <a16:creationId xmlns:a16="http://schemas.microsoft.com/office/drawing/2014/main" id="{790136BB-927A-97E4-38F0-C164DC2E07FD}"/>
              </a:ext>
            </a:extLst>
          </p:cNvPr>
          <p:cNvSpPr/>
          <p:nvPr/>
        </p:nvSpPr>
        <p:spPr>
          <a:xfrm>
            <a:off x="5590667" y="6665785"/>
            <a:ext cx="21854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F293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Castleford College</a:t>
            </a:r>
            <a:endParaRPr lang="en-US" sz="1400" dirty="0"/>
          </a:p>
        </p:txBody>
      </p:sp>
      <p:sp>
        <p:nvSpPr>
          <p:cNvPr id="89" name="Text 16">
            <a:extLst>
              <a:ext uri="{FF2B5EF4-FFF2-40B4-BE49-F238E27FC236}">
                <a16:creationId xmlns:a16="http://schemas.microsoft.com/office/drawing/2014/main" id="{601A37BF-A506-C705-3479-0D3511267EF2}"/>
              </a:ext>
            </a:extLst>
          </p:cNvPr>
          <p:cNvSpPr/>
          <p:nvPr/>
        </p:nvSpPr>
        <p:spPr>
          <a:xfrm>
            <a:off x="5590667" y="7104697"/>
            <a:ext cx="21854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kern="0" spc="100" dirty="0">
                <a:solidFill>
                  <a:srgbClr val="007C9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 EVENT</a:t>
            </a:r>
            <a:endParaRPr lang="en-US" sz="750" dirty="0"/>
          </a:p>
        </p:txBody>
      </p:sp>
      <p:sp>
        <p:nvSpPr>
          <p:cNvPr id="91" name="Text 17">
            <a:extLst>
              <a:ext uri="{FF2B5EF4-FFF2-40B4-BE49-F238E27FC236}">
                <a16:creationId xmlns:a16="http://schemas.microsoft.com/office/drawing/2014/main" id="{7947B0D7-34ED-76CC-33D3-3C2224E15013}"/>
              </a:ext>
            </a:extLst>
          </p:cNvPr>
          <p:cNvSpPr/>
          <p:nvPr/>
        </p:nvSpPr>
        <p:spPr>
          <a:xfrm>
            <a:off x="4121531" y="7385113"/>
            <a:ext cx="28072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736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Sat 21 Nov 2026</a:t>
            </a:r>
            <a:endParaRPr lang="en-US" sz="1700" dirty="0"/>
          </a:p>
        </p:txBody>
      </p:sp>
      <p:sp>
        <p:nvSpPr>
          <p:cNvPr id="93" name="Text 18">
            <a:extLst>
              <a:ext uri="{FF2B5EF4-FFF2-40B4-BE49-F238E27FC236}">
                <a16:creationId xmlns:a16="http://schemas.microsoft.com/office/drawing/2014/main" id="{A591C76B-2C81-5B5D-C718-5A1DD5B61CB4}"/>
              </a:ext>
            </a:extLst>
          </p:cNvPr>
          <p:cNvSpPr/>
          <p:nvPr/>
        </p:nvSpPr>
        <p:spPr>
          <a:xfrm>
            <a:off x="4121531" y="7741729"/>
            <a:ext cx="280720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07C9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10:00am–12:00pm</a:t>
            </a:r>
            <a:endParaRPr lang="en-US" sz="1050" dirty="0"/>
          </a:p>
        </p:txBody>
      </p:sp>
      <p:sp>
        <p:nvSpPr>
          <p:cNvPr id="95" name="Text 19">
            <a:extLst>
              <a:ext uri="{FF2B5EF4-FFF2-40B4-BE49-F238E27FC236}">
                <a16:creationId xmlns:a16="http://schemas.microsoft.com/office/drawing/2014/main" id="{6E8D98D3-8C22-F5E5-AFC8-D885138A2412}"/>
              </a:ext>
            </a:extLst>
          </p:cNvPr>
          <p:cNvSpPr/>
          <p:nvPr/>
        </p:nvSpPr>
        <p:spPr>
          <a:xfrm>
            <a:off x="4121531" y="8025193"/>
            <a:ext cx="2807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dirty="0">
                <a:solidFill>
                  <a:srgbClr val="5B67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Ask specifically about Foundation Learning and personalised SEND pathways.</a:t>
            </a:r>
            <a:endParaRPr lang="en-US" sz="850" dirty="0"/>
          </a:p>
        </p:txBody>
      </p:sp>
      <p:sp>
        <p:nvSpPr>
          <p:cNvPr id="101" name="Text 22">
            <a:extLst>
              <a:ext uri="{FF2B5EF4-FFF2-40B4-BE49-F238E27FC236}">
                <a16:creationId xmlns:a16="http://schemas.microsoft.com/office/drawing/2014/main" id="{1F715AC2-96E8-9AD9-EAEC-1E79B4793D12}"/>
              </a:ext>
            </a:extLst>
          </p:cNvPr>
          <p:cNvSpPr/>
          <p:nvPr/>
        </p:nvSpPr>
        <p:spPr>
          <a:xfrm>
            <a:off x="591947" y="8984190"/>
            <a:ext cx="6035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NCP</a:t>
            </a:r>
            <a:endParaRPr lang="en-US" sz="1000" dirty="0"/>
          </a:p>
        </p:txBody>
      </p:sp>
      <p:sp>
        <p:nvSpPr>
          <p:cNvPr id="103" name="Text 23">
            <a:extLst>
              <a:ext uri="{FF2B5EF4-FFF2-40B4-BE49-F238E27FC236}">
                <a16:creationId xmlns:a16="http://schemas.microsoft.com/office/drawing/2014/main" id="{CD969272-222E-B2E3-4CEC-F1566FD5DC5E}"/>
              </a:ext>
            </a:extLst>
          </p:cNvPr>
          <p:cNvSpPr/>
          <p:nvPr/>
        </p:nvSpPr>
        <p:spPr>
          <a:xfrm>
            <a:off x="2111208" y="8591649"/>
            <a:ext cx="16378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F293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New College Pontefract</a:t>
            </a:r>
            <a:endParaRPr lang="en-US" sz="1400" dirty="0"/>
          </a:p>
        </p:txBody>
      </p:sp>
      <p:sp>
        <p:nvSpPr>
          <p:cNvPr id="105" name="Text 24">
            <a:extLst>
              <a:ext uri="{FF2B5EF4-FFF2-40B4-BE49-F238E27FC236}">
                <a16:creationId xmlns:a16="http://schemas.microsoft.com/office/drawing/2014/main" id="{E9E65C54-5DF5-6D70-F2B2-699362C3DF64}"/>
              </a:ext>
            </a:extLst>
          </p:cNvPr>
          <p:cNvSpPr/>
          <p:nvPr/>
        </p:nvSpPr>
        <p:spPr>
          <a:xfrm>
            <a:off x="2111208" y="9032122"/>
            <a:ext cx="21854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kern="0" spc="100" dirty="0">
                <a:solidFill>
                  <a:srgbClr val="007C9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 EVENT</a:t>
            </a:r>
            <a:endParaRPr lang="en-US" sz="750" dirty="0"/>
          </a:p>
        </p:txBody>
      </p:sp>
      <p:sp>
        <p:nvSpPr>
          <p:cNvPr id="107" name="Text 25">
            <a:extLst>
              <a:ext uri="{FF2B5EF4-FFF2-40B4-BE49-F238E27FC236}">
                <a16:creationId xmlns:a16="http://schemas.microsoft.com/office/drawing/2014/main" id="{1477D33C-8140-56E4-BE8F-36EC78A84D15}"/>
              </a:ext>
            </a:extLst>
          </p:cNvPr>
          <p:cNvSpPr/>
          <p:nvPr/>
        </p:nvSpPr>
        <p:spPr>
          <a:xfrm>
            <a:off x="646811" y="9205170"/>
            <a:ext cx="28072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736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Tue 17 Nov 2026</a:t>
            </a:r>
            <a:endParaRPr lang="en-US" sz="1700" dirty="0"/>
          </a:p>
        </p:txBody>
      </p:sp>
      <p:sp>
        <p:nvSpPr>
          <p:cNvPr id="109" name="Text 26">
            <a:extLst>
              <a:ext uri="{FF2B5EF4-FFF2-40B4-BE49-F238E27FC236}">
                <a16:creationId xmlns:a16="http://schemas.microsoft.com/office/drawing/2014/main" id="{A989FCCF-8147-649E-E855-11DAEBBE265D}"/>
              </a:ext>
            </a:extLst>
          </p:cNvPr>
          <p:cNvSpPr/>
          <p:nvPr/>
        </p:nvSpPr>
        <p:spPr>
          <a:xfrm>
            <a:off x="646811" y="9561786"/>
            <a:ext cx="280720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07C9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4:30pm–7:30pm</a:t>
            </a:r>
            <a:endParaRPr lang="en-US" sz="1050" dirty="0"/>
          </a:p>
        </p:txBody>
      </p:sp>
      <p:sp>
        <p:nvSpPr>
          <p:cNvPr id="111" name="Text 27">
            <a:extLst>
              <a:ext uri="{FF2B5EF4-FFF2-40B4-BE49-F238E27FC236}">
                <a16:creationId xmlns:a16="http://schemas.microsoft.com/office/drawing/2014/main" id="{CC6AA400-1C2A-938F-D331-220452AD19EA}"/>
              </a:ext>
            </a:extLst>
          </p:cNvPr>
          <p:cNvSpPr/>
          <p:nvPr/>
        </p:nvSpPr>
        <p:spPr>
          <a:xfrm>
            <a:off x="646811" y="9845250"/>
            <a:ext cx="2807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dirty="0">
                <a:solidFill>
                  <a:srgbClr val="5B67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 booking required. Speak to Study Support about reasonable adjustments and transition.</a:t>
            </a:r>
            <a:endParaRPr lang="en-US" sz="850" dirty="0"/>
          </a:p>
        </p:txBody>
      </p:sp>
      <p:sp>
        <p:nvSpPr>
          <p:cNvPr id="117" name="Text 30">
            <a:extLst>
              <a:ext uri="{FF2B5EF4-FFF2-40B4-BE49-F238E27FC236}">
                <a16:creationId xmlns:a16="http://schemas.microsoft.com/office/drawing/2014/main" id="{839E4EC7-8ECC-AD68-F2F7-8BC61259B189}"/>
              </a:ext>
            </a:extLst>
          </p:cNvPr>
          <p:cNvSpPr/>
          <p:nvPr/>
        </p:nvSpPr>
        <p:spPr>
          <a:xfrm>
            <a:off x="4066667" y="8984190"/>
            <a:ext cx="6035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MCC</a:t>
            </a:r>
            <a:endParaRPr lang="en-US" sz="1000" dirty="0"/>
          </a:p>
        </p:txBody>
      </p:sp>
      <p:sp>
        <p:nvSpPr>
          <p:cNvPr id="119" name="Text 31">
            <a:extLst>
              <a:ext uri="{FF2B5EF4-FFF2-40B4-BE49-F238E27FC236}">
                <a16:creationId xmlns:a16="http://schemas.microsoft.com/office/drawing/2014/main" id="{3B5E1ABD-F249-C9EC-7722-91B9E31366E6}"/>
              </a:ext>
            </a:extLst>
          </p:cNvPr>
          <p:cNvSpPr/>
          <p:nvPr/>
        </p:nvSpPr>
        <p:spPr>
          <a:xfrm>
            <a:off x="5187128" y="8744599"/>
            <a:ext cx="21854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F293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Minsthorpe Sixth Form</a:t>
            </a:r>
            <a:endParaRPr lang="en-US" sz="1400" dirty="0"/>
          </a:p>
        </p:txBody>
      </p:sp>
      <p:sp>
        <p:nvSpPr>
          <p:cNvPr id="127" name="Text 35">
            <a:extLst>
              <a:ext uri="{FF2B5EF4-FFF2-40B4-BE49-F238E27FC236}">
                <a16:creationId xmlns:a16="http://schemas.microsoft.com/office/drawing/2014/main" id="{BF6D7FA7-85F6-EF47-B519-F49292CC47F7}"/>
              </a:ext>
            </a:extLst>
          </p:cNvPr>
          <p:cNvSpPr/>
          <p:nvPr/>
        </p:nvSpPr>
        <p:spPr>
          <a:xfrm>
            <a:off x="4105656" y="9885357"/>
            <a:ext cx="2807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dirty="0">
                <a:solidFill>
                  <a:srgbClr val="5B67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annual open evening is normally held in the autumn term. Contact Post-16 to arrange a visit.</a:t>
            </a:r>
            <a:endParaRPr lang="en-US" sz="850" dirty="0"/>
          </a:p>
        </p:txBody>
      </p:sp>
      <p:pic>
        <p:nvPicPr>
          <p:cNvPr id="132" name="Picture 131" descr="Wakefield College (@wakefieldcollege) • Facebook">
            <a:extLst>
              <a:ext uri="{FF2B5EF4-FFF2-40B4-BE49-F238E27FC236}">
                <a16:creationId xmlns:a16="http://schemas.microsoft.com/office/drawing/2014/main" id="{6EF257F4-146D-C27C-EC67-2B99C2BD114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32552" b="32552"/>
          <a:stretch>
            <a:fillRect/>
          </a:stretch>
        </p:blipFill>
        <p:spPr>
          <a:xfrm>
            <a:off x="588226" y="6757469"/>
            <a:ext cx="1429587" cy="498862"/>
          </a:xfrm>
          <a:prstGeom prst="rect">
            <a:avLst/>
          </a:prstGeom>
        </p:spPr>
      </p:pic>
      <p:sp>
        <p:nvSpPr>
          <p:cNvPr id="133" name="Text 19">
            <a:extLst>
              <a:ext uri="{FF2B5EF4-FFF2-40B4-BE49-F238E27FC236}">
                <a16:creationId xmlns:a16="http://schemas.microsoft.com/office/drawing/2014/main" id="{5A616C0B-8496-88EB-AFFB-1424B1C6A68E}"/>
              </a:ext>
            </a:extLst>
          </p:cNvPr>
          <p:cNvSpPr/>
          <p:nvPr/>
        </p:nvSpPr>
        <p:spPr>
          <a:xfrm>
            <a:off x="638874" y="8079677"/>
            <a:ext cx="28072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r>
              <a:rPr lang="en-US" sz="850" dirty="0">
                <a:solidFill>
                  <a:srgbClr val="5B67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Ask to meet SEND team and discuss Preparing for Adulthood offer.</a:t>
            </a:r>
            <a:endParaRPr lang="en-US" sz="850" dirty="0"/>
          </a:p>
        </p:txBody>
      </p:sp>
      <p:pic>
        <p:nvPicPr>
          <p:cNvPr id="134" name="Picture 133" descr="Castleford College (@castlefordcollege) • Facebook">
            <a:extLst>
              <a:ext uri="{FF2B5EF4-FFF2-40B4-BE49-F238E27FC236}">
                <a16:creationId xmlns:a16="http://schemas.microsoft.com/office/drawing/2014/main" id="{39923D6A-00E9-402C-3125-FB19CE23654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34058" b="34058"/>
          <a:stretch>
            <a:fillRect/>
          </a:stretch>
        </p:blipFill>
        <p:spPr>
          <a:xfrm>
            <a:off x="4011803" y="6803320"/>
            <a:ext cx="1433941" cy="457188"/>
          </a:xfrm>
          <a:prstGeom prst="rect">
            <a:avLst/>
          </a:prstGeom>
        </p:spPr>
      </p:pic>
      <p:pic>
        <p:nvPicPr>
          <p:cNvPr id="135" name="Picture 134" descr="New College Virtual Open Day">
            <a:extLst>
              <a:ext uri="{FF2B5EF4-FFF2-40B4-BE49-F238E27FC236}">
                <a16:creationId xmlns:a16="http://schemas.microsoft.com/office/drawing/2014/main" id="{F3CB543C-738F-C810-C2C4-8BCB37010A7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2920" y="8653238"/>
            <a:ext cx="1480272" cy="457320"/>
          </a:xfrm>
          <a:prstGeom prst="rect">
            <a:avLst/>
          </a:prstGeom>
        </p:spPr>
      </p:pic>
      <p:pic>
        <p:nvPicPr>
          <p:cNvPr id="137" name="Picture 136" descr="Minsthorpe Community College | LinkedIn">
            <a:extLst>
              <a:ext uri="{FF2B5EF4-FFF2-40B4-BE49-F238E27FC236}">
                <a16:creationId xmlns:a16="http://schemas.microsoft.com/office/drawing/2014/main" id="{A5F1987C-4D6F-8099-2DC0-AC70B8D892A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13327" y="8697838"/>
            <a:ext cx="1120461" cy="1120461"/>
          </a:xfrm>
          <a:prstGeom prst="rect">
            <a:avLst/>
          </a:prstGeom>
        </p:spPr>
      </p:pic>
      <p:sp>
        <p:nvSpPr>
          <p:cNvPr id="139" name="TextBox 138">
            <a:extLst>
              <a:ext uri="{FF2B5EF4-FFF2-40B4-BE49-F238E27FC236}">
                <a16:creationId xmlns:a16="http://schemas.microsoft.com/office/drawing/2014/main" id="{8CA779A8-9454-F4BD-EF88-E13D49A05AFB}"/>
              </a:ext>
            </a:extLst>
          </p:cNvPr>
          <p:cNvSpPr txBox="1"/>
          <p:nvPr/>
        </p:nvSpPr>
        <p:spPr>
          <a:xfrm>
            <a:off x="5117421" y="9212865"/>
            <a:ext cx="4053840" cy="2200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830" dirty="0">
                <a:solidFill>
                  <a:srgbClr val="5B6770"/>
                </a:solidFill>
              </a:rPr>
              <a:t>Visits arranged on request</a:t>
            </a:r>
            <a:endParaRPr lang="en-US" sz="830" dirty="0"/>
          </a:p>
        </p:txBody>
      </p:sp>
      <p:sp>
        <p:nvSpPr>
          <p:cNvPr id="141" name="Text 65">
            <a:extLst>
              <a:ext uri="{FF2B5EF4-FFF2-40B4-BE49-F238E27FC236}">
                <a16:creationId xmlns:a16="http://schemas.microsoft.com/office/drawing/2014/main" id="{AAE10960-06FF-C88F-74DB-14F44141A718}"/>
              </a:ext>
            </a:extLst>
          </p:cNvPr>
          <p:cNvSpPr/>
          <p:nvPr/>
        </p:nvSpPr>
        <p:spPr>
          <a:xfrm>
            <a:off x="5187128" y="9585769"/>
            <a:ext cx="2286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60" b="1" dirty="0">
                <a:solidFill>
                  <a:srgbClr val="007C91"/>
                </a:solidFill>
              </a:rPr>
              <a:t>Contact the provider to arrange a visit</a:t>
            </a:r>
            <a:endParaRPr lang="en-US" sz="76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300" name="Shape 4">
            <a:extLst>
              <a:ext uri="{FF2B5EF4-FFF2-40B4-BE49-F238E27FC236}">
                <a16:creationId xmlns:a16="http://schemas.microsoft.com/office/drawing/2014/main" id="{A4F423EC-18D1-6561-CE7F-D07966C0CE7C}"/>
              </a:ext>
            </a:extLst>
          </p:cNvPr>
          <p:cNvSpPr/>
          <p:nvPr/>
        </p:nvSpPr>
        <p:spPr>
          <a:xfrm>
            <a:off x="396428" y="7284210"/>
            <a:ext cx="3246120" cy="1775436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 w="12700">
            <a:solidFill>
              <a:srgbClr val="D8E2E5"/>
            </a:solidFill>
            <a:prstDash val="solid"/>
          </a:ln>
          <a:effectLst>
            <a:outerShdw blurRad="12700" dist="50800" dir="2700000" algn="bl" rotWithShape="0">
              <a:srgbClr val="AAB7BD">
                <a:alpha val="16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302" name="Shape 12">
            <a:extLst>
              <a:ext uri="{FF2B5EF4-FFF2-40B4-BE49-F238E27FC236}">
                <a16:creationId xmlns:a16="http://schemas.microsoft.com/office/drawing/2014/main" id="{921CAB0F-D33E-6AE3-D293-C6D0EC80B7C0}"/>
              </a:ext>
            </a:extLst>
          </p:cNvPr>
          <p:cNvSpPr/>
          <p:nvPr/>
        </p:nvSpPr>
        <p:spPr>
          <a:xfrm>
            <a:off x="3871148" y="7284210"/>
            <a:ext cx="3246120" cy="1775436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 w="12700">
            <a:solidFill>
              <a:srgbClr val="D8E2E5"/>
            </a:solidFill>
            <a:prstDash val="solid"/>
          </a:ln>
          <a:effectLst>
            <a:outerShdw blurRad="12700" dist="50800" dir="2700000" algn="bl" rotWithShape="0">
              <a:srgbClr val="AAB7BD">
                <a:alpha val="16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304" name="Shape 4">
            <a:extLst>
              <a:ext uri="{FF2B5EF4-FFF2-40B4-BE49-F238E27FC236}">
                <a16:creationId xmlns:a16="http://schemas.microsoft.com/office/drawing/2014/main" id="{AFD470DD-E9D2-D787-7D73-F47A324C0265}"/>
              </a:ext>
            </a:extLst>
          </p:cNvPr>
          <p:cNvSpPr/>
          <p:nvPr/>
        </p:nvSpPr>
        <p:spPr>
          <a:xfrm>
            <a:off x="416359" y="5432304"/>
            <a:ext cx="3246120" cy="1775436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 w="12700">
            <a:solidFill>
              <a:srgbClr val="D8E2E5"/>
            </a:solidFill>
            <a:prstDash val="solid"/>
          </a:ln>
          <a:effectLst>
            <a:outerShdw blurRad="12700" dist="50800" dir="2700000" algn="bl" rotWithShape="0">
              <a:srgbClr val="AAB7BD">
                <a:alpha val="16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306" name="Shape 12">
            <a:extLst>
              <a:ext uri="{FF2B5EF4-FFF2-40B4-BE49-F238E27FC236}">
                <a16:creationId xmlns:a16="http://schemas.microsoft.com/office/drawing/2014/main" id="{2E5D6377-6533-AE7F-92F8-7C785650A7FA}"/>
              </a:ext>
            </a:extLst>
          </p:cNvPr>
          <p:cNvSpPr/>
          <p:nvPr/>
        </p:nvSpPr>
        <p:spPr>
          <a:xfrm>
            <a:off x="3891079" y="5432304"/>
            <a:ext cx="3246120" cy="1775436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 w="12700">
            <a:solidFill>
              <a:srgbClr val="D8E2E5"/>
            </a:solidFill>
            <a:prstDash val="solid"/>
          </a:ln>
          <a:effectLst>
            <a:outerShdw blurRad="12700" dist="50800" dir="2700000" algn="bl" rotWithShape="0">
              <a:srgbClr val="AAB7BD">
                <a:alpha val="16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308" name="Shape 4">
            <a:extLst>
              <a:ext uri="{FF2B5EF4-FFF2-40B4-BE49-F238E27FC236}">
                <a16:creationId xmlns:a16="http://schemas.microsoft.com/office/drawing/2014/main" id="{D67927A9-9F77-3A68-4640-AADA462E3A63}"/>
              </a:ext>
            </a:extLst>
          </p:cNvPr>
          <p:cNvSpPr/>
          <p:nvPr/>
        </p:nvSpPr>
        <p:spPr>
          <a:xfrm>
            <a:off x="384407" y="1669677"/>
            <a:ext cx="3246120" cy="1775436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 w="12700">
            <a:solidFill>
              <a:srgbClr val="D8E2E5"/>
            </a:solidFill>
            <a:prstDash val="solid"/>
          </a:ln>
          <a:effectLst>
            <a:outerShdw blurRad="12700" dist="50800" dir="2700000" algn="bl" rotWithShape="0">
              <a:srgbClr val="AAB7BD">
                <a:alpha val="16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310" name="Shape 12">
            <a:extLst>
              <a:ext uri="{FF2B5EF4-FFF2-40B4-BE49-F238E27FC236}">
                <a16:creationId xmlns:a16="http://schemas.microsoft.com/office/drawing/2014/main" id="{585D68E2-9454-D805-C48B-74294C134383}"/>
              </a:ext>
            </a:extLst>
          </p:cNvPr>
          <p:cNvSpPr/>
          <p:nvPr/>
        </p:nvSpPr>
        <p:spPr>
          <a:xfrm>
            <a:off x="3859127" y="1669677"/>
            <a:ext cx="3246120" cy="1775436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 w="12700">
            <a:solidFill>
              <a:srgbClr val="D8E2E5"/>
            </a:solidFill>
            <a:prstDash val="solid"/>
          </a:ln>
          <a:effectLst>
            <a:outerShdw blurRad="12700" dist="50800" dir="2700000" algn="bl" rotWithShape="0">
              <a:srgbClr val="AAB7BD">
                <a:alpha val="16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312" name="Shape 20">
            <a:extLst>
              <a:ext uri="{FF2B5EF4-FFF2-40B4-BE49-F238E27FC236}">
                <a16:creationId xmlns:a16="http://schemas.microsoft.com/office/drawing/2014/main" id="{44559990-FF64-A805-3CFA-B255AE3AE0D8}"/>
              </a:ext>
            </a:extLst>
          </p:cNvPr>
          <p:cNvSpPr/>
          <p:nvPr/>
        </p:nvSpPr>
        <p:spPr>
          <a:xfrm>
            <a:off x="384407" y="3592965"/>
            <a:ext cx="3246120" cy="176400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D8E2E5"/>
            </a:solidFill>
            <a:prstDash val="solid"/>
          </a:ln>
          <a:effectLst>
            <a:outerShdw blurRad="12700" dist="50800" dir="2700000" algn="bl" rotWithShape="0">
              <a:srgbClr val="AAB7BD">
                <a:alpha val="16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314" name="Shape 28">
            <a:extLst>
              <a:ext uri="{FF2B5EF4-FFF2-40B4-BE49-F238E27FC236}">
                <a16:creationId xmlns:a16="http://schemas.microsoft.com/office/drawing/2014/main" id="{8100FF74-99E8-4161-8A4F-FBA794AA4373}"/>
              </a:ext>
            </a:extLst>
          </p:cNvPr>
          <p:cNvSpPr/>
          <p:nvPr/>
        </p:nvSpPr>
        <p:spPr>
          <a:xfrm>
            <a:off x="3875002" y="3592965"/>
            <a:ext cx="3246120" cy="176400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D8E2E5"/>
            </a:solidFill>
            <a:prstDash val="solid"/>
          </a:ln>
          <a:effectLst>
            <a:outerShdw blurRad="12700" dist="50800" dir="2700000" algn="bl" rotWithShape="0">
              <a:srgbClr val="AAB7BD">
                <a:alpha val="16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42" name="Text 40"/>
          <p:cNvSpPr/>
          <p:nvPr/>
        </p:nvSpPr>
        <p:spPr>
          <a:xfrm>
            <a:off x="411480" y="10387584"/>
            <a:ext cx="6720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5B6770"/>
                </a:solidFill>
              </a:rPr>
              <a:t>Dates checked 21 October 2026. Events can change, so book/check directly with the provider before travelling.</a:t>
            </a:r>
            <a:endParaRPr lang="en-US" sz="750" dirty="0"/>
          </a:p>
        </p:txBody>
      </p:sp>
      <p:sp>
        <p:nvSpPr>
          <p:cNvPr id="44" name="Shape 0">
            <a:extLst>
              <a:ext uri="{FF2B5EF4-FFF2-40B4-BE49-F238E27FC236}">
                <a16:creationId xmlns:a16="http://schemas.microsoft.com/office/drawing/2014/main" id="{759411C1-3F8A-8FF1-D032-71D5AC8F201C}"/>
              </a:ext>
            </a:extLst>
          </p:cNvPr>
          <p:cNvSpPr/>
          <p:nvPr/>
        </p:nvSpPr>
        <p:spPr>
          <a:xfrm>
            <a:off x="0" y="0"/>
            <a:ext cx="7559345" cy="1325880"/>
          </a:xfrm>
          <a:prstGeom prst="rect">
            <a:avLst/>
          </a:prstGeom>
          <a:solidFill>
            <a:srgbClr val="17365D"/>
          </a:solidFill>
          <a:ln w="12700">
            <a:solidFill>
              <a:srgbClr val="17365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6" name="Text 1">
            <a:extLst>
              <a:ext uri="{FF2B5EF4-FFF2-40B4-BE49-F238E27FC236}">
                <a16:creationId xmlns:a16="http://schemas.microsoft.com/office/drawing/2014/main" id="{426857A9-43B1-6622-AE8B-28E88D45C70C}"/>
              </a:ext>
            </a:extLst>
          </p:cNvPr>
          <p:cNvSpPr/>
          <p:nvPr/>
        </p:nvSpPr>
        <p:spPr>
          <a:xfrm>
            <a:off x="411480" y="274320"/>
            <a:ext cx="6675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Eras Bold ITC" panose="020B0907030504020204" pitchFamily="34" charset="0"/>
                <a:ea typeface="Aptos Display" pitchFamily="34" charset="-122"/>
                <a:cs typeface="Aptos Display" pitchFamily="34" charset="-120"/>
              </a:rPr>
              <a:t>POST-16 OPEN DAYS</a:t>
            </a:r>
            <a:endParaRPr lang="en-US" sz="4000" dirty="0">
              <a:latin typeface="Eras Bold ITC" panose="020B0907030504020204" pitchFamily="34" charset="0"/>
            </a:endParaRPr>
          </a:p>
        </p:txBody>
      </p:sp>
      <p:sp>
        <p:nvSpPr>
          <p:cNvPr id="48" name="Text 2">
            <a:extLst>
              <a:ext uri="{FF2B5EF4-FFF2-40B4-BE49-F238E27FC236}">
                <a16:creationId xmlns:a16="http://schemas.microsoft.com/office/drawing/2014/main" id="{10672FCA-CC05-57C7-86E7-1EDB32691E1F}"/>
              </a:ext>
            </a:extLst>
          </p:cNvPr>
          <p:cNvSpPr/>
          <p:nvPr/>
        </p:nvSpPr>
        <p:spPr>
          <a:xfrm>
            <a:off x="423501" y="795528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4B4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NORTH YORKSHIRE</a:t>
            </a:r>
            <a:endParaRPr lang="en-US" sz="2400" dirty="0"/>
          </a:p>
        </p:txBody>
      </p:sp>
      <p:sp>
        <p:nvSpPr>
          <p:cNvPr id="250" name="Text 6">
            <a:extLst>
              <a:ext uri="{FF2B5EF4-FFF2-40B4-BE49-F238E27FC236}">
                <a16:creationId xmlns:a16="http://schemas.microsoft.com/office/drawing/2014/main" id="{CB5223FF-819D-98F4-4A6A-00AB713402E2}"/>
              </a:ext>
            </a:extLst>
          </p:cNvPr>
          <p:cNvSpPr/>
          <p:nvPr/>
        </p:nvSpPr>
        <p:spPr>
          <a:xfrm>
            <a:off x="625157" y="1882253"/>
            <a:ext cx="6583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9pPr>
          </a:lstStyle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CRAVEN</a:t>
            </a:r>
            <a:endParaRPr lang="en-US" sz="850" dirty="0"/>
          </a:p>
        </p:txBody>
      </p:sp>
      <p:sp>
        <p:nvSpPr>
          <p:cNvPr id="251" name="Text 7">
            <a:extLst>
              <a:ext uri="{FF2B5EF4-FFF2-40B4-BE49-F238E27FC236}">
                <a16:creationId xmlns:a16="http://schemas.microsoft.com/office/drawing/2014/main" id="{311743B2-A5BA-09AF-2EEA-EEAA4BCD6716}"/>
              </a:ext>
            </a:extLst>
          </p:cNvPr>
          <p:cNvSpPr/>
          <p:nvPr/>
        </p:nvSpPr>
        <p:spPr>
          <a:xfrm>
            <a:off x="2159846" y="1726805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9pPr>
          </a:lstStyle>
          <a:p>
            <a:pPr marL="0" indent="0">
              <a:buNone/>
            </a:pPr>
            <a:r>
              <a:rPr lang="en-US" sz="1300" b="1" dirty="0">
                <a:solidFill>
                  <a:srgbClr val="1F2937"/>
                </a:solidFill>
              </a:rPr>
              <a:t>Craven College</a:t>
            </a:r>
            <a:endParaRPr lang="en-US" sz="1300" dirty="0"/>
          </a:p>
        </p:txBody>
      </p:sp>
      <p:sp>
        <p:nvSpPr>
          <p:cNvPr id="252" name="Text 8">
            <a:extLst>
              <a:ext uri="{FF2B5EF4-FFF2-40B4-BE49-F238E27FC236}">
                <a16:creationId xmlns:a16="http://schemas.microsoft.com/office/drawing/2014/main" id="{7D8C0AAA-AC17-6A10-DCF5-56D6578610CB}"/>
              </a:ext>
            </a:extLst>
          </p:cNvPr>
          <p:cNvSpPr/>
          <p:nvPr/>
        </p:nvSpPr>
        <p:spPr>
          <a:xfrm>
            <a:off x="2159846" y="2092565"/>
            <a:ext cx="21945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9pPr>
          </a:lstStyle>
          <a:p>
            <a:pPr marL="0" indent="0">
              <a:buNone/>
            </a:pPr>
            <a:r>
              <a:rPr lang="en-US" sz="700" b="1" dirty="0">
                <a:solidFill>
                  <a:srgbClr val="007C91"/>
                </a:solidFill>
              </a:rPr>
              <a:t>OPEN EVENT</a:t>
            </a:r>
            <a:endParaRPr lang="en-US" sz="700" dirty="0"/>
          </a:p>
        </p:txBody>
      </p:sp>
      <p:sp>
        <p:nvSpPr>
          <p:cNvPr id="253" name="Text 9">
            <a:extLst>
              <a:ext uri="{FF2B5EF4-FFF2-40B4-BE49-F238E27FC236}">
                <a16:creationId xmlns:a16="http://schemas.microsoft.com/office/drawing/2014/main" id="{4569F696-8C1F-F75C-E6EC-643660A78737}"/>
              </a:ext>
            </a:extLst>
          </p:cNvPr>
          <p:cNvSpPr/>
          <p:nvPr/>
        </p:nvSpPr>
        <p:spPr>
          <a:xfrm>
            <a:off x="680021" y="2366885"/>
            <a:ext cx="2843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9pPr>
          </a:lstStyle>
          <a:p>
            <a:pPr marL="0" indent="0">
              <a:buNone/>
            </a:pPr>
            <a:r>
              <a:rPr lang="en-US" sz="1450" b="1" dirty="0">
                <a:solidFill>
                  <a:srgbClr val="17365D"/>
                </a:solidFill>
              </a:rPr>
              <a:t>Wed 18 Nov 2026</a:t>
            </a:r>
            <a:endParaRPr lang="en-US" sz="1450" dirty="0"/>
          </a:p>
        </p:txBody>
      </p:sp>
      <p:sp>
        <p:nvSpPr>
          <p:cNvPr id="254" name="Text 10">
            <a:extLst>
              <a:ext uri="{FF2B5EF4-FFF2-40B4-BE49-F238E27FC236}">
                <a16:creationId xmlns:a16="http://schemas.microsoft.com/office/drawing/2014/main" id="{591BAD33-5B2A-A9D2-960F-29B256910D0D}"/>
              </a:ext>
            </a:extLst>
          </p:cNvPr>
          <p:cNvSpPr/>
          <p:nvPr/>
        </p:nvSpPr>
        <p:spPr>
          <a:xfrm>
            <a:off x="680021" y="2668637"/>
            <a:ext cx="284378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9pPr>
          </a:lstStyle>
          <a:p>
            <a:pPr marL="0" indent="0">
              <a:buNone/>
            </a:pPr>
            <a:r>
              <a:rPr lang="en-US" sz="930" b="1" dirty="0">
                <a:solidFill>
                  <a:srgbClr val="007C91"/>
                </a:solidFill>
              </a:rPr>
              <a:t>5:30pm–7:30pm</a:t>
            </a:r>
            <a:endParaRPr lang="en-US" sz="930" dirty="0"/>
          </a:p>
        </p:txBody>
      </p:sp>
      <p:sp>
        <p:nvSpPr>
          <p:cNvPr id="255" name="Text 11">
            <a:extLst>
              <a:ext uri="{FF2B5EF4-FFF2-40B4-BE49-F238E27FC236}">
                <a16:creationId xmlns:a16="http://schemas.microsoft.com/office/drawing/2014/main" id="{D770D90C-32AC-10D7-6878-97528BFE545C}"/>
              </a:ext>
            </a:extLst>
          </p:cNvPr>
          <p:cNvSpPr/>
          <p:nvPr/>
        </p:nvSpPr>
        <p:spPr>
          <a:xfrm>
            <a:off x="680021" y="2906381"/>
            <a:ext cx="2843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9pPr>
          </a:lstStyle>
          <a:p>
            <a:pPr marL="0" indent="0">
              <a:buNone/>
            </a:pPr>
            <a:r>
              <a:rPr lang="en-US" sz="730" dirty="0">
                <a:solidFill>
                  <a:srgbClr val="5B6770"/>
                </a:solidFill>
              </a:rPr>
              <a:t>Skipton. Further open morning: 16 January 2027.</a:t>
            </a:r>
            <a:endParaRPr lang="en-US" sz="730" dirty="0"/>
          </a:p>
        </p:txBody>
      </p:sp>
      <p:sp>
        <p:nvSpPr>
          <p:cNvPr id="256" name="Text 14">
            <a:extLst>
              <a:ext uri="{FF2B5EF4-FFF2-40B4-BE49-F238E27FC236}">
                <a16:creationId xmlns:a16="http://schemas.microsoft.com/office/drawing/2014/main" id="{F46B05CB-9795-DF99-99CC-953F405AECD2}"/>
              </a:ext>
            </a:extLst>
          </p:cNvPr>
          <p:cNvSpPr/>
          <p:nvPr/>
        </p:nvSpPr>
        <p:spPr>
          <a:xfrm>
            <a:off x="4099877" y="1882253"/>
            <a:ext cx="6583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9pPr>
          </a:lstStyle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HC</a:t>
            </a:r>
            <a:endParaRPr lang="en-US" sz="850" dirty="0"/>
          </a:p>
        </p:txBody>
      </p:sp>
      <p:sp>
        <p:nvSpPr>
          <p:cNvPr id="257" name="Text 15">
            <a:extLst>
              <a:ext uri="{FF2B5EF4-FFF2-40B4-BE49-F238E27FC236}">
                <a16:creationId xmlns:a16="http://schemas.microsoft.com/office/drawing/2014/main" id="{EE031BFD-7069-04EE-25F6-C7EA467A6B4F}"/>
              </a:ext>
            </a:extLst>
          </p:cNvPr>
          <p:cNvSpPr/>
          <p:nvPr/>
        </p:nvSpPr>
        <p:spPr>
          <a:xfrm>
            <a:off x="5538798" y="175218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9pPr>
          </a:lstStyle>
          <a:p>
            <a:pPr marL="0" indent="0">
              <a:buNone/>
            </a:pPr>
            <a:r>
              <a:rPr lang="en-US" sz="1300" b="1" dirty="0">
                <a:solidFill>
                  <a:srgbClr val="1F2937"/>
                </a:solidFill>
              </a:rPr>
              <a:t>Harrogate College</a:t>
            </a:r>
            <a:endParaRPr lang="en-US" sz="1300" dirty="0"/>
          </a:p>
        </p:txBody>
      </p:sp>
      <p:sp>
        <p:nvSpPr>
          <p:cNvPr id="258" name="Text 16">
            <a:extLst>
              <a:ext uri="{FF2B5EF4-FFF2-40B4-BE49-F238E27FC236}">
                <a16:creationId xmlns:a16="http://schemas.microsoft.com/office/drawing/2014/main" id="{BA3FA189-0921-7118-6F9C-DAC74A923EF3}"/>
              </a:ext>
            </a:extLst>
          </p:cNvPr>
          <p:cNvSpPr/>
          <p:nvPr/>
        </p:nvSpPr>
        <p:spPr>
          <a:xfrm>
            <a:off x="5538798" y="2117940"/>
            <a:ext cx="21945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9pPr>
          </a:lstStyle>
          <a:p>
            <a:pPr marL="0" indent="0">
              <a:buNone/>
            </a:pPr>
            <a:r>
              <a:rPr lang="en-US" sz="700" b="1" dirty="0">
                <a:solidFill>
                  <a:srgbClr val="007C91"/>
                </a:solidFill>
              </a:rPr>
              <a:t>OPEN EVENT</a:t>
            </a:r>
            <a:endParaRPr lang="en-US" sz="700" dirty="0"/>
          </a:p>
        </p:txBody>
      </p:sp>
      <p:sp>
        <p:nvSpPr>
          <p:cNvPr id="259" name="Text 17">
            <a:extLst>
              <a:ext uri="{FF2B5EF4-FFF2-40B4-BE49-F238E27FC236}">
                <a16:creationId xmlns:a16="http://schemas.microsoft.com/office/drawing/2014/main" id="{E0F6FFDD-3724-D61F-B8F9-98C20BA0C264}"/>
              </a:ext>
            </a:extLst>
          </p:cNvPr>
          <p:cNvSpPr/>
          <p:nvPr/>
        </p:nvSpPr>
        <p:spPr>
          <a:xfrm>
            <a:off x="4154741" y="2366885"/>
            <a:ext cx="2843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9pPr>
          </a:lstStyle>
          <a:p>
            <a:pPr marL="0" indent="0">
              <a:buNone/>
            </a:pPr>
            <a:r>
              <a:rPr lang="en-US" sz="1450" b="1" dirty="0">
                <a:solidFill>
                  <a:srgbClr val="17365D"/>
                </a:solidFill>
              </a:rPr>
              <a:t>Wed 18 Nov 2026</a:t>
            </a:r>
            <a:endParaRPr lang="en-US" sz="1450" dirty="0"/>
          </a:p>
        </p:txBody>
      </p:sp>
      <p:sp>
        <p:nvSpPr>
          <p:cNvPr id="260" name="Text 18">
            <a:extLst>
              <a:ext uri="{FF2B5EF4-FFF2-40B4-BE49-F238E27FC236}">
                <a16:creationId xmlns:a16="http://schemas.microsoft.com/office/drawing/2014/main" id="{977553C9-F4D4-A178-C6AA-2D7970DE54C0}"/>
              </a:ext>
            </a:extLst>
          </p:cNvPr>
          <p:cNvSpPr/>
          <p:nvPr/>
        </p:nvSpPr>
        <p:spPr>
          <a:xfrm>
            <a:off x="4154741" y="2668637"/>
            <a:ext cx="284378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9pPr>
          </a:lstStyle>
          <a:p>
            <a:pPr marL="0" indent="0">
              <a:buNone/>
            </a:pPr>
            <a:r>
              <a:rPr lang="en-US" sz="930" b="1" dirty="0">
                <a:solidFill>
                  <a:srgbClr val="007C91"/>
                </a:solidFill>
              </a:rPr>
              <a:t>5:30pm–7:00pm</a:t>
            </a:r>
            <a:endParaRPr lang="en-US" sz="930" dirty="0"/>
          </a:p>
        </p:txBody>
      </p:sp>
      <p:sp>
        <p:nvSpPr>
          <p:cNvPr id="261" name="Text 19">
            <a:extLst>
              <a:ext uri="{FF2B5EF4-FFF2-40B4-BE49-F238E27FC236}">
                <a16:creationId xmlns:a16="http://schemas.microsoft.com/office/drawing/2014/main" id="{D5BF2009-C469-D8EB-A6AA-61025569B3FE}"/>
              </a:ext>
            </a:extLst>
          </p:cNvPr>
          <p:cNvSpPr/>
          <p:nvPr/>
        </p:nvSpPr>
        <p:spPr>
          <a:xfrm>
            <a:off x="4154741" y="2906381"/>
            <a:ext cx="2843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9pPr>
          </a:lstStyle>
          <a:p>
            <a:pPr marL="0" indent="0">
              <a:buNone/>
            </a:pPr>
            <a:r>
              <a:rPr lang="en-US" sz="730" dirty="0">
                <a:solidFill>
                  <a:srgbClr val="5B6770"/>
                </a:solidFill>
              </a:rPr>
              <a:t>Ask to meet SEND Support or arrange a quieter visit.</a:t>
            </a:r>
            <a:endParaRPr lang="en-US" sz="730" dirty="0"/>
          </a:p>
        </p:txBody>
      </p:sp>
      <p:sp>
        <p:nvSpPr>
          <p:cNvPr id="262" name="Text 22">
            <a:extLst>
              <a:ext uri="{FF2B5EF4-FFF2-40B4-BE49-F238E27FC236}">
                <a16:creationId xmlns:a16="http://schemas.microsoft.com/office/drawing/2014/main" id="{DDDC0EE9-4890-A8AD-AD51-7612604C3E72}"/>
              </a:ext>
            </a:extLst>
          </p:cNvPr>
          <p:cNvSpPr/>
          <p:nvPr/>
        </p:nvSpPr>
        <p:spPr>
          <a:xfrm>
            <a:off x="625157" y="3784205"/>
            <a:ext cx="6583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9pPr>
          </a:lstStyle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SELBY</a:t>
            </a:r>
            <a:endParaRPr lang="en-US" sz="850" dirty="0"/>
          </a:p>
        </p:txBody>
      </p:sp>
      <p:sp>
        <p:nvSpPr>
          <p:cNvPr id="263" name="Text 23">
            <a:extLst>
              <a:ext uri="{FF2B5EF4-FFF2-40B4-BE49-F238E27FC236}">
                <a16:creationId xmlns:a16="http://schemas.microsoft.com/office/drawing/2014/main" id="{CF0F6AA0-BBED-D8A4-9BEA-6B4A04CA2D2F}"/>
              </a:ext>
            </a:extLst>
          </p:cNvPr>
          <p:cNvSpPr/>
          <p:nvPr/>
        </p:nvSpPr>
        <p:spPr>
          <a:xfrm>
            <a:off x="2156844" y="3628757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9pPr>
          </a:lstStyle>
          <a:p>
            <a:pPr marL="0" indent="0">
              <a:buNone/>
            </a:pPr>
            <a:r>
              <a:rPr lang="en-US" sz="1300" b="1" dirty="0">
                <a:solidFill>
                  <a:srgbClr val="1F2937"/>
                </a:solidFill>
              </a:rPr>
              <a:t>Selby College</a:t>
            </a:r>
            <a:endParaRPr lang="en-US" sz="1300" dirty="0"/>
          </a:p>
        </p:txBody>
      </p:sp>
      <p:sp>
        <p:nvSpPr>
          <p:cNvPr id="264" name="Text 24">
            <a:extLst>
              <a:ext uri="{FF2B5EF4-FFF2-40B4-BE49-F238E27FC236}">
                <a16:creationId xmlns:a16="http://schemas.microsoft.com/office/drawing/2014/main" id="{24081FE7-9C5E-741D-04E7-A899BD5A92B3}"/>
              </a:ext>
            </a:extLst>
          </p:cNvPr>
          <p:cNvSpPr/>
          <p:nvPr/>
        </p:nvSpPr>
        <p:spPr>
          <a:xfrm>
            <a:off x="2156844" y="3994517"/>
            <a:ext cx="21945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9pPr>
          </a:lstStyle>
          <a:p>
            <a:pPr marL="0" indent="0">
              <a:buNone/>
            </a:pPr>
            <a:r>
              <a:rPr lang="en-US" sz="700" b="1" dirty="0">
                <a:solidFill>
                  <a:srgbClr val="007C91"/>
                </a:solidFill>
              </a:rPr>
              <a:t>OPEN EVENT</a:t>
            </a:r>
            <a:endParaRPr lang="en-US" sz="700" dirty="0"/>
          </a:p>
        </p:txBody>
      </p:sp>
      <p:sp>
        <p:nvSpPr>
          <p:cNvPr id="265" name="Text 25">
            <a:extLst>
              <a:ext uri="{FF2B5EF4-FFF2-40B4-BE49-F238E27FC236}">
                <a16:creationId xmlns:a16="http://schemas.microsoft.com/office/drawing/2014/main" id="{5C62B6F3-924C-909C-CC45-08E604974703}"/>
              </a:ext>
            </a:extLst>
          </p:cNvPr>
          <p:cNvSpPr/>
          <p:nvPr/>
        </p:nvSpPr>
        <p:spPr>
          <a:xfrm>
            <a:off x="680021" y="4401357"/>
            <a:ext cx="2843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9pPr>
          </a:lstStyle>
          <a:p>
            <a:pPr marL="0" indent="0">
              <a:buNone/>
            </a:pPr>
            <a:r>
              <a:rPr lang="en-US" sz="1450" b="1" dirty="0">
                <a:solidFill>
                  <a:srgbClr val="17365D"/>
                </a:solidFill>
              </a:rPr>
              <a:t>Wed 3 Feb 2027</a:t>
            </a:r>
            <a:endParaRPr lang="en-US" sz="1450" dirty="0"/>
          </a:p>
        </p:txBody>
      </p:sp>
      <p:sp>
        <p:nvSpPr>
          <p:cNvPr id="266" name="Text 26">
            <a:extLst>
              <a:ext uri="{FF2B5EF4-FFF2-40B4-BE49-F238E27FC236}">
                <a16:creationId xmlns:a16="http://schemas.microsoft.com/office/drawing/2014/main" id="{2D6F6C3D-2D0E-7E2C-7BE2-2172971E008C}"/>
              </a:ext>
            </a:extLst>
          </p:cNvPr>
          <p:cNvSpPr/>
          <p:nvPr/>
        </p:nvSpPr>
        <p:spPr>
          <a:xfrm>
            <a:off x="680021" y="4703109"/>
            <a:ext cx="284378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9pPr>
          </a:lstStyle>
          <a:p>
            <a:pPr marL="0" indent="0">
              <a:buNone/>
            </a:pPr>
            <a:r>
              <a:rPr lang="en-US" sz="930" b="1" dirty="0">
                <a:solidFill>
                  <a:srgbClr val="007C91"/>
                </a:solidFill>
              </a:rPr>
              <a:t>5:00pm–7:00pm</a:t>
            </a:r>
            <a:endParaRPr lang="en-US" sz="930" dirty="0"/>
          </a:p>
        </p:txBody>
      </p:sp>
      <p:sp>
        <p:nvSpPr>
          <p:cNvPr id="267" name="Text 27">
            <a:extLst>
              <a:ext uri="{FF2B5EF4-FFF2-40B4-BE49-F238E27FC236}">
                <a16:creationId xmlns:a16="http://schemas.microsoft.com/office/drawing/2014/main" id="{E7BCF5A4-8960-CE12-5012-DAB7362A0C34}"/>
              </a:ext>
            </a:extLst>
          </p:cNvPr>
          <p:cNvSpPr/>
          <p:nvPr/>
        </p:nvSpPr>
        <p:spPr>
          <a:xfrm>
            <a:off x="680021" y="4940853"/>
            <a:ext cx="2843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9pPr>
          </a:lstStyle>
          <a:p>
            <a:pPr marL="0" indent="0">
              <a:buNone/>
            </a:pPr>
            <a:r>
              <a:rPr lang="en-US" sz="730" dirty="0">
                <a:solidFill>
                  <a:srgbClr val="5B6770"/>
                </a:solidFill>
              </a:rPr>
              <a:t>Discuss additional support and transition arrangements.</a:t>
            </a:r>
            <a:endParaRPr lang="en-US" sz="730" dirty="0"/>
          </a:p>
        </p:txBody>
      </p:sp>
      <p:sp>
        <p:nvSpPr>
          <p:cNvPr id="268" name="Text 30">
            <a:extLst>
              <a:ext uri="{FF2B5EF4-FFF2-40B4-BE49-F238E27FC236}">
                <a16:creationId xmlns:a16="http://schemas.microsoft.com/office/drawing/2014/main" id="{D5B1E07A-9AD9-75E9-1A6C-685279F5BEB2}"/>
              </a:ext>
            </a:extLst>
          </p:cNvPr>
          <p:cNvSpPr/>
          <p:nvPr/>
        </p:nvSpPr>
        <p:spPr>
          <a:xfrm>
            <a:off x="4099877" y="3784205"/>
            <a:ext cx="6583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9pPr>
          </a:lstStyle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TEC</a:t>
            </a:r>
            <a:endParaRPr lang="en-US" sz="850" dirty="0"/>
          </a:p>
        </p:txBody>
      </p:sp>
      <p:sp>
        <p:nvSpPr>
          <p:cNvPr id="269" name="Text 31">
            <a:extLst>
              <a:ext uri="{FF2B5EF4-FFF2-40B4-BE49-F238E27FC236}">
                <a16:creationId xmlns:a16="http://schemas.microsoft.com/office/drawing/2014/main" id="{E680B53B-2269-D51D-D42D-E974FF0F8CAF}"/>
              </a:ext>
            </a:extLst>
          </p:cNvPr>
          <p:cNvSpPr/>
          <p:nvPr/>
        </p:nvSpPr>
        <p:spPr>
          <a:xfrm>
            <a:off x="5896602" y="3695017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9pPr>
          </a:lstStyle>
          <a:p>
            <a:pPr marL="0" indent="0">
              <a:buNone/>
            </a:pPr>
            <a:r>
              <a:rPr lang="en-US" sz="1300" b="1" dirty="0">
                <a:solidFill>
                  <a:srgbClr val="1F2937"/>
                </a:solidFill>
              </a:rPr>
              <a:t>Scarborough TEC</a:t>
            </a:r>
            <a:endParaRPr lang="en-US" sz="1300" dirty="0"/>
          </a:p>
        </p:txBody>
      </p:sp>
      <p:sp>
        <p:nvSpPr>
          <p:cNvPr id="270" name="Text 32">
            <a:extLst>
              <a:ext uri="{FF2B5EF4-FFF2-40B4-BE49-F238E27FC236}">
                <a16:creationId xmlns:a16="http://schemas.microsoft.com/office/drawing/2014/main" id="{EFAA2EA8-B9B9-EDD0-2E44-0ACDF0FEBA00}"/>
              </a:ext>
            </a:extLst>
          </p:cNvPr>
          <p:cNvSpPr/>
          <p:nvPr/>
        </p:nvSpPr>
        <p:spPr>
          <a:xfrm>
            <a:off x="5896602" y="4060777"/>
            <a:ext cx="21945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9pPr>
          </a:lstStyle>
          <a:p>
            <a:pPr marL="0" indent="0">
              <a:buNone/>
            </a:pPr>
            <a:r>
              <a:rPr lang="en-US" sz="700" b="1" dirty="0">
                <a:solidFill>
                  <a:srgbClr val="6D4C9A"/>
                </a:solidFill>
              </a:rPr>
              <a:t>SEND-SPECIFIC OPEN EVENT</a:t>
            </a:r>
            <a:endParaRPr lang="en-US" sz="700" dirty="0"/>
          </a:p>
        </p:txBody>
      </p:sp>
      <p:sp>
        <p:nvSpPr>
          <p:cNvPr id="271" name="Text 33">
            <a:extLst>
              <a:ext uri="{FF2B5EF4-FFF2-40B4-BE49-F238E27FC236}">
                <a16:creationId xmlns:a16="http://schemas.microsoft.com/office/drawing/2014/main" id="{648F1CCD-7EC8-B1B0-095D-C51CBF31F103}"/>
              </a:ext>
            </a:extLst>
          </p:cNvPr>
          <p:cNvSpPr/>
          <p:nvPr/>
        </p:nvSpPr>
        <p:spPr>
          <a:xfrm>
            <a:off x="4154741" y="4374853"/>
            <a:ext cx="2843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9pPr>
          </a:lstStyle>
          <a:p>
            <a:pPr marL="0" indent="0">
              <a:buNone/>
            </a:pPr>
            <a:r>
              <a:rPr lang="en-US" sz="1450" b="1" dirty="0">
                <a:solidFill>
                  <a:srgbClr val="17365D"/>
                </a:solidFill>
              </a:rPr>
              <a:t>Mon 23 Nov 2026</a:t>
            </a:r>
            <a:endParaRPr lang="en-US" sz="1450" dirty="0"/>
          </a:p>
        </p:txBody>
      </p:sp>
      <p:sp>
        <p:nvSpPr>
          <p:cNvPr id="272" name="Text 34">
            <a:extLst>
              <a:ext uri="{FF2B5EF4-FFF2-40B4-BE49-F238E27FC236}">
                <a16:creationId xmlns:a16="http://schemas.microsoft.com/office/drawing/2014/main" id="{6109CA47-2229-4EF4-A468-33CDECD8A8EE}"/>
              </a:ext>
            </a:extLst>
          </p:cNvPr>
          <p:cNvSpPr/>
          <p:nvPr/>
        </p:nvSpPr>
        <p:spPr>
          <a:xfrm>
            <a:off x="4154741" y="4676605"/>
            <a:ext cx="284378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9pPr>
          </a:lstStyle>
          <a:p>
            <a:pPr marL="0" indent="0">
              <a:buNone/>
            </a:pPr>
            <a:r>
              <a:rPr lang="en-US" sz="930" b="1" dirty="0">
                <a:solidFill>
                  <a:srgbClr val="007C91"/>
                </a:solidFill>
              </a:rPr>
              <a:t>5:00pm–7:00pm</a:t>
            </a:r>
            <a:endParaRPr lang="en-US" sz="930" dirty="0"/>
          </a:p>
        </p:txBody>
      </p:sp>
      <p:sp>
        <p:nvSpPr>
          <p:cNvPr id="273" name="Text 35">
            <a:extLst>
              <a:ext uri="{FF2B5EF4-FFF2-40B4-BE49-F238E27FC236}">
                <a16:creationId xmlns:a16="http://schemas.microsoft.com/office/drawing/2014/main" id="{60791E21-802C-6561-CE24-6444276BF592}"/>
              </a:ext>
            </a:extLst>
          </p:cNvPr>
          <p:cNvSpPr/>
          <p:nvPr/>
        </p:nvSpPr>
        <p:spPr>
          <a:xfrm>
            <a:off x="4154741" y="4914349"/>
            <a:ext cx="2843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9pPr>
          </a:lstStyle>
          <a:p>
            <a:pPr marL="0" indent="0">
              <a:buNone/>
            </a:pPr>
            <a:r>
              <a:rPr lang="en-US" sz="730" dirty="0">
                <a:solidFill>
                  <a:srgbClr val="5B6770"/>
                </a:solidFill>
              </a:rPr>
              <a:t>Quiet, lower-stimulation event with SEND specialists.</a:t>
            </a:r>
            <a:endParaRPr lang="en-US" sz="730" dirty="0"/>
          </a:p>
        </p:txBody>
      </p:sp>
      <p:sp>
        <p:nvSpPr>
          <p:cNvPr id="274" name="Text 38">
            <a:extLst>
              <a:ext uri="{FF2B5EF4-FFF2-40B4-BE49-F238E27FC236}">
                <a16:creationId xmlns:a16="http://schemas.microsoft.com/office/drawing/2014/main" id="{D4AEBF3C-44AB-A72A-797B-B92F42F3ADBB}"/>
              </a:ext>
            </a:extLst>
          </p:cNvPr>
          <p:cNvSpPr/>
          <p:nvPr/>
        </p:nvSpPr>
        <p:spPr>
          <a:xfrm>
            <a:off x="625157" y="5686157"/>
            <a:ext cx="6583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9pPr>
          </a:lstStyle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HSC</a:t>
            </a:r>
            <a:endParaRPr lang="en-US" sz="850" dirty="0"/>
          </a:p>
        </p:txBody>
      </p:sp>
      <p:sp>
        <p:nvSpPr>
          <p:cNvPr id="275" name="Text 39">
            <a:extLst>
              <a:ext uri="{FF2B5EF4-FFF2-40B4-BE49-F238E27FC236}">
                <a16:creationId xmlns:a16="http://schemas.microsoft.com/office/drawing/2014/main" id="{8535D388-DE41-F170-C912-ECA0B5BE6874}"/>
              </a:ext>
            </a:extLst>
          </p:cNvPr>
          <p:cNvSpPr/>
          <p:nvPr/>
        </p:nvSpPr>
        <p:spPr>
          <a:xfrm>
            <a:off x="2156844" y="5596969"/>
            <a:ext cx="1366961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9pPr>
          </a:lstStyle>
          <a:p>
            <a:pPr marL="0" indent="0">
              <a:buNone/>
            </a:pPr>
            <a:r>
              <a:rPr lang="en-US" sz="1300" b="1" dirty="0">
                <a:solidFill>
                  <a:srgbClr val="1F2937"/>
                </a:solidFill>
              </a:rPr>
              <a:t>Henshaws Specialist College</a:t>
            </a:r>
            <a:endParaRPr lang="en-US" sz="1300" dirty="0"/>
          </a:p>
        </p:txBody>
      </p:sp>
      <p:sp>
        <p:nvSpPr>
          <p:cNvPr id="276" name="Text 40">
            <a:extLst>
              <a:ext uri="{FF2B5EF4-FFF2-40B4-BE49-F238E27FC236}">
                <a16:creationId xmlns:a16="http://schemas.microsoft.com/office/drawing/2014/main" id="{6D67890C-8243-1161-F823-A2DD2E371A69}"/>
              </a:ext>
            </a:extLst>
          </p:cNvPr>
          <p:cNvSpPr/>
          <p:nvPr/>
        </p:nvSpPr>
        <p:spPr>
          <a:xfrm>
            <a:off x="2143592" y="6002485"/>
            <a:ext cx="21945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9pPr>
          </a:lstStyle>
          <a:p>
            <a:pPr marL="0" indent="0">
              <a:buNone/>
            </a:pPr>
            <a:r>
              <a:rPr lang="en-US" sz="700" b="1" dirty="0">
                <a:solidFill>
                  <a:srgbClr val="6D4C9A"/>
                </a:solidFill>
              </a:rPr>
              <a:t>SPECIALIST SEND OPEN MORNING</a:t>
            </a:r>
            <a:endParaRPr lang="en-US" sz="700" dirty="0"/>
          </a:p>
        </p:txBody>
      </p:sp>
      <p:sp>
        <p:nvSpPr>
          <p:cNvPr id="277" name="Text 41">
            <a:extLst>
              <a:ext uri="{FF2B5EF4-FFF2-40B4-BE49-F238E27FC236}">
                <a16:creationId xmlns:a16="http://schemas.microsoft.com/office/drawing/2014/main" id="{333CF5F7-78E6-B161-90C8-2E55D8447D96}"/>
              </a:ext>
            </a:extLst>
          </p:cNvPr>
          <p:cNvSpPr/>
          <p:nvPr/>
        </p:nvSpPr>
        <p:spPr>
          <a:xfrm>
            <a:off x="680021" y="6343066"/>
            <a:ext cx="2843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9pPr>
          </a:lstStyle>
          <a:p>
            <a:pPr marL="0" indent="0">
              <a:buNone/>
            </a:pPr>
            <a:r>
              <a:rPr lang="en-US" sz="1450" b="1" dirty="0">
                <a:solidFill>
                  <a:srgbClr val="17365D"/>
                </a:solidFill>
              </a:rPr>
              <a:t>Sat 16 Jan 2027</a:t>
            </a:r>
            <a:endParaRPr lang="en-US" sz="1450" dirty="0"/>
          </a:p>
        </p:txBody>
      </p:sp>
      <p:sp>
        <p:nvSpPr>
          <p:cNvPr id="278" name="Text 42">
            <a:extLst>
              <a:ext uri="{FF2B5EF4-FFF2-40B4-BE49-F238E27FC236}">
                <a16:creationId xmlns:a16="http://schemas.microsoft.com/office/drawing/2014/main" id="{3C5F81A5-4A0E-B6A1-02A9-1DE4C32246BE}"/>
              </a:ext>
            </a:extLst>
          </p:cNvPr>
          <p:cNvSpPr/>
          <p:nvPr/>
        </p:nvSpPr>
        <p:spPr>
          <a:xfrm>
            <a:off x="680021" y="6644818"/>
            <a:ext cx="284378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9pPr>
          </a:lstStyle>
          <a:p>
            <a:pPr marL="0" indent="0">
              <a:buNone/>
            </a:pPr>
            <a:r>
              <a:rPr lang="en-US" sz="930" b="1" dirty="0">
                <a:solidFill>
                  <a:srgbClr val="007C91"/>
                </a:solidFill>
              </a:rPr>
              <a:t>Open morning</a:t>
            </a:r>
            <a:endParaRPr lang="en-US" sz="930" dirty="0"/>
          </a:p>
        </p:txBody>
      </p:sp>
      <p:sp>
        <p:nvSpPr>
          <p:cNvPr id="279" name="Text 43">
            <a:extLst>
              <a:ext uri="{FF2B5EF4-FFF2-40B4-BE49-F238E27FC236}">
                <a16:creationId xmlns:a16="http://schemas.microsoft.com/office/drawing/2014/main" id="{913466B9-0AAD-DB2B-1703-885ED587DD1E}"/>
              </a:ext>
            </a:extLst>
          </p:cNvPr>
          <p:cNvSpPr/>
          <p:nvPr/>
        </p:nvSpPr>
        <p:spPr>
          <a:xfrm>
            <a:off x="680021" y="6882562"/>
            <a:ext cx="2843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9pPr>
          </a:lstStyle>
          <a:p>
            <a:pPr marL="0" indent="0">
              <a:buNone/>
            </a:pPr>
            <a:r>
              <a:rPr lang="en-US" sz="730" dirty="0">
                <a:solidFill>
                  <a:srgbClr val="5B6770"/>
                </a:solidFill>
              </a:rPr>
              <a:t>Tour the campus and discuss personalised programmes.</a:t>
            </a:r>
            <a:endParaRPr lang="en-US" sz="730" dirty="0"/>
          </a:p>
        </p:txBody>
      </p:sp>
      <p:sp>
        <p:nvSpPr>
          <p:cNvPr id="280" name="Text 46">
            <a:extLst>
              <a:ext uri="{FF2B5EF4-FFF2-40B4-BE49-F238E27FC236}">
                <a16:creationId xmlns:a16="http://schemas.microsoft.com/office/drawing/2014/main" id="{B243C89B-5F9C-A418-608F-11EDB0E6A39B}"/>
              </a:ext>
            </a:extLst>
          </p:cNvPr>
          <p:cNvSpPr/>
          <p:nvPr/>
        </p:nvSpPr>
        <p:spPr>
          <a:xfrm>
            <a:off x="4099877" y="5686157"/>
            <a:ext cx="6583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9pPr>
          </a:lstStyle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EVOLVE</a:t>
            </a:r>
            <a:endParaRPr lang="en-US" sz="850" dirty="0"/>
          </a:p>
        </p:txBody>
      </p:sp>
      <p:sp>
        <p:nvSpPr>
          <p:cNvPr id="281" name="Text 47">
            <a:extLst>
              <a:ext uri="{FF2B5EF4-FFF2-40B4-BE49-F238E27FC236}">
                <a16:creationId xmlns:a16="http://schemas.microsoft.com/office/drawing/2014/main" id="{3FAA717F-AC6D-5AFF-6F9E-9F1B7A919C8A}"/>
              </a:ext>
            </a:extLst>
          </p:cNvPr>
          <p:cNvSpPr/>
          <p:nvPr/>
        </p:nvSpPr>
        <p:spPr>
          <a:xfrm>
            <a:off x="5843599" y="5596969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9pPr>
          </a:lstStyle>
          <a:p>
            <a:pPr marL="0" indent="0">
              <a:buNone/>
            </a:pPr>
            <a:r>
              <a:rPr lang="en-US" sz="1300" b="1" dirty="0">
                <a:solidFill>
                  <a:srgbClr val="1F2937"/>
                </a:solidFill>
              </a:rPr>
              <a:t>Evolve Ripon</a:t>
            </a:r>
            <a:endParaRPr lang="en-US" sz="1300" dirty="0"/>
          </a:p>
        </p:txBody>
      </p:sp>
      <p:sp>
        <p:nvSpPr>
          <p:cNvPr id="282" name="Text 48">
            <a:extLst>
              <a:ext uri="{FF2B5EF4-FFF2-40B4-BE49-F238E27FC236}">
                <a16:creationId xmlns:a16="http://schemas.microsoft.com/office/drawing/2014/main" id="{3ABEC5A3-A31A-AC18-D7C8-2B9A427CA7A6}"/>
              </a:ext>
            </a:extLst>
          </p:cNvPr>
          <p:cNvSpPr/>
          <p:nvPr/>
        </p:nvSpPr>
        <p:spPr>
          <a:xfrm>
            <a:off x="5843599" y="5962729"/>
            <a:ext cx="21945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9pPr>
          </a:lstStyle>
          <a:p>
            <a:pPr marL="0" indent="0">
              <a:buNone/>
            </a:pPr>
            <a:r>
              <a:rPr lang="en-US" sz="700" b="1" dirty="0">
                <a:solidFill>
                  <a:srgbClr val="6D4C9A"/>
                </a:solidFill>
              </a:rPr>
              <a:t>PERSONALISED VISIT</a:t>
            </a:r>
            <a:endParaRPr lang="en-US" sz="700" dirty="0"/>
          </a:p>
        </p:txBody>
      </p:sp>
      <p:sp>
        <p:nvSpPr>
          <p:cNvPr id="283" name="Text 49">
            <a:extLst>
              <a:ext uri="{FF2B5EF4-FFF2-40B4-BE49-F238E27FC236}">
                <a16:creationId xmlns:a16="http://schemas.microsoft.com/office/drawing/2014/main" id="{1D733383-99EA-9707-3EE7-AEE0D3CDAE0D}"/>
              </a:ext>
            </a:extLst>
          </p:cNvPr>
          <p:cNvSpPr/>
          <p:nvPr/>
        </p:nvSpPr>
        <p:spPr>
          <a:xfrm>
            <a:off x="4154741" y="6170789"/>
            <a:ext cx="2843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9pPr>
          </a:lstStyle>
          <a:p>
            <a:pPr marL="0" indent="0">
              <a:buNone/>
            </a:pPr>
            <a:r>
              <a:rPr lang="en-US" sz="1450" b="1" dirty="0">
                <a:solidFill>
                  <a:srgbClr val="17365D"/>
                </a:solidFill>
              </a:rPr>
              <a:t>Visit by arrangement</a:t>
            </a:r>
            <a:endParaRPr lang="en-US" sz="1450" dirty="0"/>
          </a:p>
        </p:txBody>
      </p:sp>
      <p:sp>
        <p:nvSpPr>
          <p:cNvPr id="284" name="Text 50">
            <a:extLst>
              <a:ext uri="{FF2B5EF4-FFF2-40B4-BE49-F238E27FC236}">
                <a16:creationId xmlns:a16="http://schemas.microsoft.com/office/drawing/2014/main" id="{B9256B47-97A7-662E-F386-2E8FB70D778D}"/>
              </a:ext>
            </a:extLst>
          </p:cNvPr>
          <p:cNvSpPr/>
          <p:nvPr/>
        </p:nvSpPr>
        <p:spPr>
          <a:xfrm>
            <a:off x="4154741" y="6472541"/>
            <a:ext cx="284378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9pPr>
          </a:lstStyle>
          <a:p>
            <a:pPr marL="0" indent="0">
              <a:buNone/>
            </a:pPr>
            <a:r>
              <a:rPr lang="en-US" sz="930" b="1" dirty="0">
                <a:solidFill>
                  <a:srgbClr val="007C91"/>
                </a:solidFill>
              </a:rPr>
              <a:t>Telephone 01765 608999</a:t>
            </a:r>
            <a:endParaRPr lang="en-US" sz="930" dirty="0"/>
          </a:p>
        </p:txBody>
      </p:sp>
      <p:sp>
        <p:nvSpPr>
          <p:cNvPr id="285" name="Text 51">
            <a:extLst>
              <a:ext uri="{FF2B5EF4-FFF2-40B4-BE49-F238E27FC236}">
                <a16:creationId xmlns:a16="http://schemas.microsoft.com/office/drawing/2014/main" id="{5ABC12C7-9095-DC15-AF0E-B48D092C86BD}"/>
              </a:ext>
            </a:extLst>
          </p:cNvPr>
          <p:cNvSpPr/>
          <p:nvPr/>
        </p:nvSpPr>
        <p:spPr>
          <a:xfrm>
            <a:off x="4154741" y="6710285"/>
            <a:ext cx="2843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9pPr>
          </a:lstStyle>
          <a:p>
            <a:pPr marL="0" indent="0">
              <a:buNone/>
            </a:pPr>
            <a:r>
              <a:rPr lang="en-US" sz="730" dirty="0">
                <a:solidFill>
                  <a:srgbClr val="5B6770"/>
                </a:solidFill>
              </a:rPr>
              <a:t>Arrange a visit to the smaller Ripon provision.</a:t>
            </a:r>
            <a:endParaRPr lang="en-US" sz="730" dirty="0"/>
          </a:p>
        </p:txBody>
      </p:sp>
      <p:sp>
        <p:nvSpPr>
          <p:cNvPr id="286" name="Text 54">
            <a:extLst>
              <a:ext uri="{FF2B5EF4-FFF2-40B4-BE49-F238E27FC236}">
                <a16:creationId xmlns:a16="http://schemas.microsoft.com/office/drawing/2014/main" id="{BFA0DC75-C879-F1C4-A56C-7115E1000294}"/>
              </a:ext>
            </a:extLst>
          </p:cNvPr>
          <p:cNvSpPr/>
          <p:nvPr/>
        </p:nvSpPr>
        <p:spPr>
          <a:xfrm>
            <a:off x="625157" y="7588109"/>
            <a:ext cx="6583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9pPr>
          </a:lstStyle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PLC</a:t>
            </a:r>
            <a:endParaRPr lang="en-US" sz="850" dirty="0"/>
          </a:p>
        </p:txBody>
      </p:sp>
      <p:sp>
        <p:nvSpPr>
          <p:cNvPr id="287" name="Text 55">
            <a:extLst>
              <a:ext uri="{FF2B5EF4-FFF2-40B4-BE49-F238E27FC236}">
                <a16:creationId xmlns:a16="http://schemas.microsoft.com/office/drawing/2014/main" id="{99791302-84DF-B97D-8876-312CBE9DEE30}"/>
              </a:ext>
            </a:extLst>
          </p:cNvPr>
          <p:cNvSpPr/>
          <p:nvPr/>
        </p:nvSpPr>
        <p:spPr>
          <a:xfrm>
            <a:off x="2315870" y="7472417"/>
            <a:ext cx="1346609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9pPr>
          </a:lstStyle>
          <a:p>
            <a:pPr marL="0" indent="0">
              <a:buNone/>
            </a:pPr>
            <a:r>
              <a:rPr lang="en-US" sz="1300" b="1" dirty="0">
                <a:solidFill>
                  <a:srgbClr val="1F2937"/>
                </a:solidFill>
              </a:rPr>
              <a:t>Personalised Learning College</a:t>
            </a:r>
            <a:endParaRPr lang="en-US" sz="1300" dirty="0"/>
          </a:p>
        </p:txBody>
      </p:sp>
      <p:sp>
        <p:nvSpPr>
          <p:cNvPr id="288" name="Text 56">
            <a:extLst>
              <a:ext uri="{FF2B5EF4-FFF2-40B4-BE49-F238E27FC236}">
                <a16:creationId xmlns:a16="http://schemas.microsoft.com/office/drawing/2014/main" id="{87B9EA86-ED38-4F8B-6EB3-3E0BB8A3C1C2}"/>
              </a:ext>
            </a:extLst>
          </p:cNvPr>
          <p:cNvSpPr/>
          <p:nvPr/>
        </p:nvSpPr>
        <p:spPr>
          <a:xfrm>
            <a:off x="2315870" y="7838177"/>
            <a:ext cx="21945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9pPr>
          </a:lstStyle>
          <a:p>
            <a:pPr marL="0" indent="0">
              <a:buNone/>
            </a:pPr>
            <a:r>
              <a:rPr lang="en-US" sz="700" b="1" dirty="0">
                <a:solidFill>
                  <a:srgbClr val="6D4C9A"/>
                </a:solidFill>
              </a:rPr>
              <a:t>SPECIALIST SEND PROVIDER</a:t>
            </a:r>
            <a:endParaRPr lang="en-US" sz="700" dirty="0"/>
          </a:p>
        </p:txBody>
      </p:sp>
      <p:sp>
        <p:nvSpPr>
          <p:cNvPr id="289" name="Text 57">
            <a:extLst>
              <a:ext uri="{FF2B5EF4-FFF2-40B4-BE49-F238E27FC236}">
                <a16:creationId xmlns:a16="http://schemas.microsoft.com/office/drawing/2014/main" id="{52A2713D-536A-22BA-1E04-7383A707692C}"/>
              </a:ext>
            </a:extLst>
          </p:cNvPr>
          <p:cNvSpPr/>
          <p:nvPr/>
        </p:nvSpPr>
        <p:spPr>
          <a:xfrm>
            <a:off x="680021" y="8192009"/>
            <a:ext cx="2843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9pPr>
          </a:lstStyle>
          <a:p>
            <a:pPr marL="0" indent="0">
              <a:buNone/>
            </a:pPr>
            <a:r>
              <a:rPr lang="en-US" sz="1450" b="1" dirty="0">
                <a:solidFill>
                  <a:srgbClr val="17365D"/>
                </a:solidFill>
              </a:rPr>
              <a:t>Visit by arrangement</a:t>
            </a:r>
            <a:endParaRPr lang="en-US" sz="1450" dirty="0"/>
          </a:p>
        </p:txBody>
      </p:sp>
      <p:sp>
        <p:nvSpPr>
          <p:cNvPr id="290" name="Text 58">
            <a:extLst>
              <a:ext uri="{FF2B5EF4-FFF2-40B4-BE49-F238E27FC236}">
                <a16:creationId xmlns:a16="http://schemas.microsoft.com/office/drawing/2014/main" id="{F4138A56-6E15-C88C-D1B7-007381BFE59C}"/>
              </a:ext>
            </a:extLst>
          </p:cNvPr>
          <p:cNvSpPr/>
          <p:nvPr/>
        </p:nvSpPr>
        <p:spPr>
          <a:xfrm>
            <a:off x="680021" y="8493761"/>
            <a:ext cx="284378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9pPr>
          </a:lstStyle>
          <a:p>
            <a:pPr marL="0" indent="0">
              <a:buNone/>
            </a:pPr>
            <a:r>
              <a:rPr lang="en-US" sz="930" b="1" dirty="0">
                <a:solidFill>
                  <a:srgbClr val="007C91"/>
                </a:solidFill>
              </a:rPr>
              <a:t>Contact the relevant campus</a:t>
            </a:r>
            <a:endParaRPr lang="en-US" sz="930" dirty="0"/>
          </a:p>
        </p:txBody>
      </p:sp>
      <p:sp>
        <p:nvSpPr>
          <p:cNvPr id="291" name="Text 59">
            <a:extLst>
              <a:ext uri="{FF2B5EF4-FFF2-40B4-BE49-F238E27FC236}">
                <a16:creationId xmlns:a16="http://schemas.microsoft.com/office/drawing/2014/main" id="{F5A17144-0A94-051C-4141-25CAC2B849AF}"/>
              </a:ext>
            </a:extLst>
          </p:cNvPr>
          <p:cNvSpPr/>
          <p:nvPr/>
        </p:nvSpPr>
        <p:spPr>
          <a:xfrm>
            <a:off x="680021" y="8731505"/>
            <a:ext cx="2843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9pPr>
          </a:lstStyle>
          <a:p>
            <a:pPr marL="0" indent="0">
              <a:buNone/>
            </a:pPr>
            <a:r>
              <a:rPr lang="en-US" sz="730" dirty="0">
                <a:solidFill>
                  <a:srgbClr val="5B6770"/>
                </a:solidFill>
              </a:rPr>
              <a:t>Request a personalised visit and transition discussion.</a:t>
            </a:r>
            <a:endParaRPr lang="en-US" sz="730" dirty="0"/>
          </a:p>
        </p:txBody>
      </p:sp>
      <p:sp>
        <p:nvSpPr>
          <p:cNvPr id="292" name="Text 62">
            <a:extLst>
              <a:ext uri="{FF2B5EF4-FFF2-40B4-BE49-F238E27FC236}">
                <a16:creationId xmlns:a16="http://schemas.microsoft.com/office/drawing/2014/main" id="{14E38AB4-8E98-43D1-EBCC-265E9707B0F3}"/>
              </a:ext>
            </a:extLst>
          </p:cNvPr>
          <p:cNvSpPr/>
          <p:nvPr/>
        </p:nvSpPr>
        <p:spPr>
          <a:xfrm>
            <a:off x="4099877" y="7588109"/>
            <a:ext cx="6583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9pPr>
          </a:lstStyle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BLUE</a:t>
            </a:r>
            <a:endParaRPr lang="en-US" sz="850" dirty="0"/>
          </a:p>
        </p:txBody>
      </p:sp>
      <p:sp>
        <p:nvSpPr>
          <p:cNvPr id="293" name="Text 63">
            <a:extLst>
              <a:ext uri="{FF2B5EF4-FFF2-40B4-BE49-F238E27FC236}">
                <a16:creationId xmlns:a16="http://schemas.microsoft.com/office/drawing/2014/main" id="{63D652E6-6A33-60B3-D917-9C4133C04095}"/>
              </a:ext>
            </a:extLst>
          </p:cNvPr>
          <p:cNvSpPr/>
          <p:nvPr/>
        </p:nvSpPr>
        <p:spPr>
          <a:xfrm>
            <a:off x="5287005" y="7432661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9pPr>
          </a:lstStyle>
          <a:p>
            <a:pPr marL="0" indent="0">
              <a:buNone/>
            </a:pPr>
            <a:r>
              <a:rPr lang="en-US" sz="1300" b="1" dirty="0">
                <a:solidFill>
                  <a:srgbClr val="1F2937"/>
                </a:solidFill>
              </a:rPr>
              <a:t>Blueberry Academy</a:t>
            </a:r>
            <a:endParaRPr lang="en-US" sz="1300" dirty="0"/>
          </a:p>
        </p:txBody>
      </p:sp>
      <p:sp>
        <p:nvSpPr>
          <p:cNvPr id="294" name="Text 64">
            <a:extLst>
              <a:ext uri="{FF2B5EF4-FFF2-40B4-BE49-F238E27FC236}">
                <a16:creationId xmlns:a16="http://schemas.microsoft.com/office/drawing/2014/main" id="{FC53F37D-33DD-34E7-E6C5-F4A2272D47CE}"/>
              </a:ext>
            </a:extLst>
          </p:cNvPr>
          <p:cNvSpPr/>
          <p:nvPr/>
        </p:nvSpPr>
        <p:spPr>
          <a:xfrm>
            <a:off x="5287005" y="7798421"/>
            <a:ext cx="21945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9pPr>
          </a:lstStyle>
          <a:p>
            <a:pPr marL="0" indent="0">
              <a:buNone/>
            </a:pPr>
            <a:r>
              <a:rPr lang="en-US" sz="700" b="1" dirty="0">
                <a:solidFill>
                  <a:srgbClr val="6D4C9A"/>
                </a:solidFill>
              </a:rPr>
              <a:t>SPECIALIST SEND PROVIDER</a:t>
            </a:r>
            <a:endParaRPr lang="en-US" sz="700" dirty="0"/>
          </a:p>
        </p:txBody>
      </p:sp>
      <p:sp>
        <p:nvSpPr>
          <p:cNvPr id="295" name="Text 65">
            <a:extLst>
              <a:ext uri="{FF2B5EF4-FFF2-40B4-BE49-F238E27FC236}">
                <a16:creationId xmlns:a16="http://schemas.microsoft.com/office/drawing/2014/main" id="{59184339-4C4C-981B-09E0-0B24DC4D5504}"/>
              </a:ext>
            </a:extLst>
          </p:cNvPr>
          <p:cNvSpPr/>
          <p:nvPr/>
        </p:nvSpPr>
        <p:spPr>
          <a:xfrm>
            <a:off x="4154741" y="8205261"/>
            <a:ext cx="2843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9pPr>
          </a:lstStyle>
          <a:p>
            <a:pPr marL="0" indent="0">
              <a:buNone/>
            </a:pPr>
            <a:r>
              <a:rPr lang="en-US" sz="1450" b="1" dirty="0">
                <a:solidFill>
                  <a:srgbClr val="17365D"/>
                </a:solidFill>
              </a:rPr>
              <a:t>Visit by arrangement</a:t>
            </a:r>
            <a:endParaRPr lang="en-US" sz="1450" dirty="0"/>
          </a:p>
        </p:txBody>
      </p:sp>
      <p:sp>
        <p:nvSpPr>
          <p:cNvPr id="296" name="Text 66">
            <a:extLst>
              <a:ext uri="{FF2B5EF4-FFF2-40B4-BE49-F238E27FC236}">
                <a16:creationId xmlns:a16="http://schemas.microsoft.com/office/drawing/2014/main" id="{59FE52B4-D374-5268-37E2-2085AC8EFA09}"/>
              </a:ext>
            </a:extLst>
          </p:cNvPr>
          <p:cNvSpPr/>
          <p:nvPr/>
        </p:nvSpPr>
        <p:spPr>
          <a:xfrm>
            <a:off x="4154741" y="8507013"/>
            <a:ext cx="284378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9pPr>
          </a:lstStyle>
          <a:p>
            <a:pPr marL="0" indent="0">
              <a:buNone/>
            </a:pPr>
            <a:r>
              <a:rPr lang="en-US" sz="930" b="1" dirty="0">
                <a:solidFill>
                  <a:srgbClr val="007C91"/>
                </a:solidFill>
              </a:rPr>
              <a:t>Northallerton or Scarborough</a:t>
            </a:r>
            <a:endParaRPr lang="en-US" sz="930" dirty="0"/>
          </a:p>
        </p:txBody>
      </p:sp>
      <p:sp>
        <p:nvSpPr>
          <p:cNvPr id="297" name="Text 67">
            <a:extLst>
              <a:ext uri="{FF2B5EF4-FFF2-40B4-BE49-F238E27FC236}">
                <a16:creationId xmlns:a16="http://schemas.microsoft.com/office/drawing/2014/main" id="{1FB38367-81EA-EF99-AE3F-003E486524F3}"/>
              </a:ext>
            </a:extLst>
          </p:cNvPr>
          <p:cNvSpPr/>
          <p:nvPr/>
        </p:nvSpPr>
        <p:spPr>
          <a:xfrm>
            <a:off x="4154741" y="8744757"/>
            <a:ext cx="2843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9pPr>
          </a:lstStyle>
          <a:p>
            <a:pPr marL="0" indent="0">
              <a:buNone/>
            </a:pPr>
            <a:r>
              <a:rPr lang="en-US" sz="730" dirty="0">
                <a:solidFill>
                  <a:srgbClr val="5B6770"/>
                </a:solidFill>
              </a:rPr>
              <a:t>Arrange an individual visit to discuss EHCP programmes.</a:t>
            </a:r>
            <a:endParaRPr lang="en-US" sz="730" dirty="0"/>
          </a:p>
        </p:txBody>
      </p:sp>
      <p:sp>
        <p:nvSpPr>
          <p:cNvPr id="298" name="Text 69">
            <a:extLst>
              <a:ext uri="{FF2B5EF4-FFF2-40B4-BE49-F238E27FC236}">
                <a16:creationId xmlns:a16="http://schemas.microsoft.com/office/drawing/2014/main" id="{F72FB240-4D16-9ABC-FCDA-40817E1E4EA3}"/>
              </a:ext>
            </a:extLst>
          </p:cNvPr>
          <p:cNvSpPr/>
          <p:nvPr/>
        </p:nvSpPr>
        <p:spPr>
          <a:xfrm>
            <a:off x="908621" y="9471773"/>
            <a:ext cx="58795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9pPr>
          </a:lstStyle>
          <a:p>
            <a:pPr marL="0" indent="0" algn="ctr">
              <a:buNone/>
            </a:pPr>
            <a:r>
              <a:rPr lang="en-US" sz="960" b="1" dirty="0">
                <a:solidFill>
                  <a:srgbClr val="17365D"/>
                </a:solidFill>
              </a:rPr>
              <a:t>Check the provider website before travelling and ask about quieter arrival times, transition visits and meeting the SEND team.</a:t>
            </a:r>
            <a:endParaRPr lang="en-US" sz="960" dirty="0"/>
          </a:p>
        </p:txBody>
      </p:sp>
      <p:pic>
        <p:nvPicPr>
          <p:cNvPr id="315" name="Picture 314" descr="Craven College – Unlocking potential and changing lives">
            <a:extLst>
              <a:ext uri="{FF2B5EF4-FFF2-40B4-BE49-F238E27FC236}">
                <a16:creationId xmlns:a16="http://schemas.microsoft.com/office/drawing/2014/main" id="{4F4D11F6-7108-6C41-8EB0-FAE6DC1835E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94" t="22522" r="4194" b="22522"/>
          <a:stretch>
            <a:fillRect/>
          </a:stretch>
        </p:blipFill>
        <p:spPr>
          <a:xfrm>
            <a:off x="454427" y="1746565"/>
            <a:ext cx="1575879" cy="630228"/>
          </a:xfrm>
          <a:prstGeom prst="rect">
            <a:avLst/>
          </a:prstGeom>
        </p:spPr>
      </p:pic>
      <p:pic>
        <p:nvPicPr>
          <p:cNvPr id="316" name="Picture 315" descr="Harrogate College">
            <a:extLst>
              <a:ext uri="{FF2B5EF4-FFF2-40B4-BE49-F238E27FC236}">
                <a16:creationId xmlns:a16="http://schemas.microsoft.com/office/drawing/2014/main" id="{DA62ADE0-F8E4-EC3B-7642-E0EA0BF5306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2321" b="22321"/>
          <a:stretch>
            <a:fillRect/>
          </a:stretch>
        </p:blipFill>
        <p:spPr>
          <a:xfrm>
            <a:off x="4038189" y="1826077"/>
            <a:ext cx="1378371" cy="398685"/>
          </a:xfrm>
          <a:prstGeom prst="rect">
            <a:avLst/>
          </a:prstGeom>
        </p:spPr>
      </p:pic>
      <p:pic>
        <p:nvPicPr>
          <p:cNvPr id="318" name="Picture 317" descr="Selby College | Selby">
            <a:extLst>
              <a:ext uri="{FF2B5EF4-FFF2-40B4-BE49-F238E27FC236}">
                <a16:creationId xmlns:a16="http://schemas.microsoft.com/office/drawing/2014/main" id="{398C0FAA-9C9B-2087-B19C-31302D472A4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1446" t="34816" r="11446" b="34816"/>
          <a:stretch>
            <a:fillRect/>
          </a:stretch>
        </p:blipFill>
        <p:spPr>
          <a:xfrm>
            <a:off x="435088" y="3627803"/>
            <a:ext cx="1579011" cy="621889"/>
          </a:xfrm>
          <a:prstGeom prst="rect">
            <a:avLst/>
          </a:prstGeom>
        </p:spPr>
      </p:pic>
      <p:pic>
        <p:nvPicPr>
          <p:cNvPr id="320" name="Picture 319">
            <a:extLst>
              <a:ext uri="{FF2B5EF4-FFF2-40B4-BE49-F238E27FC236}">
                <a16:creationId xmlns:a16="http://schemas.microsoft.com/office/drawing/2014/main" id="{1A0AA569-3C6A-A98F-30FF-00B88FF7BA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85058" y="3670088"/>
            <a:ext cx="1821857" cy="579603"/>
          </a:xfrm>
          <a:prstGeom prst="rect">
            <a:avLst/>
          </a:prstGeom>
        </p:spPr>
      </p:pic>
      <p:pic>
        <p:nvPicPr>
          <p:cNvPr id="321" name="Picture 320" descr="Henshaws Specialist College - Natspec">
            <a:extLst>
              <a:ext uri="{FF2B5EF4-FFF2-40B4-BE49-F238E27FC236}">
                <a16:creationId xmlns:a16="http://schemas.microsoft.com/office/drawing/2014/main" id="{37F1A4B3-6A74-B6ED-F0FE-AE6666E70E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2759" y="5482843"/>
            <a:ext cx="1476533" cy="857233"/>
          </a:xfrm>
          <a:prstGeom prst="rect">
            <a:avLst/>
          </a:prstGeom>
        </p:spPr>
      </p:pic>
      <p:pic>
        <p:nvPicPr>
          <p:cNvPr id="322" name="Picture 321" descr="Ripon Evolve | Ripon">
            <a:extLst>
              <a:ext uri="{FF2B5EF4-FFF2-40B4-BE49-F238E27FC236}">
                <a16:creationId xmlns:a16="http://schemas.microsoft.com/office/drawing/2014/main" id="{D623E867-01CD-3037-7F48-A649A608555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32806" b="32806"/>
          <a:stretch>
            <a:fillRect/>
          </a:stretch>
        </p:blipFill>
        <p:spPr>
          <a:xfrm>
            <a:off x="3985058" y="5542841"/>
            <a:ext cx="1646465" cy="566192"/>
          </a:xfrm>
          <a:prstGeom prst="rect">
            <a:avLst/>
          </a:prstGeom>
        </p:spPr>
      </p:pic>
      <p:pic>
        <p:nvPicPr>
          <p:cNvPr id="323" name="Picture 322" descr="Home - Personalised Learning College">
            <a:extLst>
              <a:ext uri="{FF2B5EF4-FFF2-40B4-BE49-F238E27FC236}">
                <a16:creationId xmlns:a16="http://schemas.microsoft.com/office/drawing/2014/main" id="{88CA4ED1-1135-377F-A4F3-448302738BD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3209" y="7329134"/>
            <a:ext cx="1631441" cy="762781"/>
          </a:xfrm>
          <a:prstGeom prst="rect">
            <a:avLst/>
          </a:prstGeom>
        </p:spPr>
      </p:pic>
      <p:pic>
        <p:nvPicPr>
          <p:cNvPr id="324" name="Picture 323" descr="Blueberry Academy York | York">
            <a:extLst>
              <a:ext uri="{FF2B5EF4-FFF2-40B4-BE49-F238E27FC236}">
                <a16:creationId xmlns:a16="http://schemas.microsoft.com/office/drawing/2014/main" id="{C57330DE-07B7-84B0-3C63-EB38CEDF1A22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7756" t="9699" r="7756" b="9699"/>
          <a:stretch>
            <a:fillRect/>
          </a:stretch>
        </p:blipFill>
        <p:spPr>
          <a:xfrm>
            <a:off x="4132058" y="7334906"/>
            <a:ext cx="912487" cy="9103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04F7201E703F2408A81E472B736E8A0" ma:contentTypeVersion="13" ma:contentTypeDescription="Create a new document." ma:contentTypeScope="" ma:versionID="c891b3ddab67a5de2c8eab2a7d595532">
  <xsd:schema xmlns:xsd="http://www.w3.org/2001/XMLSchema" xmlns:xs="http://www.w3.org/2001/XMLSchema" xmlns:p="http://schemas.microsoft.com/office/2006/metadata/properties" xmlns:ns2="ec57f694-f11a-4711-98cb-405d5e0e2b5f" xmlns:ns3="93816dfa-5f33-4753-95dd-82f55e3fdfdc" targetNamespace="http://schemas.microsoft.com/office/2006/metadata/properties" ma:root="true" ma:fieldsID="83bac348df788d7c5156683f740b8d15" ns2:_="" ns3:_="">
    <xsd:import namespace="ec57f694-f11a-4711-98cb-405d5e0e2b5f"/>
    <xsd:import namespace="93816dfa-5f33-4753-95dd-82f55e3fdfd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BillingMetadata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57f694-f11a-4711-98cb-405d5e0e2b5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eda4587f-6cd1-4511-812b-f5411109313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816dfa-5f33-4753-95dd-82f55e3fdfd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e42401e9-eafe-43ff-8c94-be0e06fa923f}" ma:internalName="TaxCatchAll" ma:showField="CatchAllData" ma:web="93816dfa-5f33-4753-95dd-82f55e3fdf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3816dfa-5f33-4753-95dd-82f55e3fdfdc" xsi:nil="true"/>
    <lcf76f155ced4ddcb4097134ff3c332f xmlns="ec57f694-f11a-4711-98cb-405d5e0e2b5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23D1F87-FBB7-4E81-BA87-C710268F3D1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79E406B-CDAE-4F87-A20A-ECC5F202323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c57f694-f11a-4711-98cb-405d5e0e2b5f"/>
    <ds:schemaRef ds:uri="93816dfa-5f33-4753-95dd-82f55e3fdfd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CC97345-0CA9-43C3-A19C-D2A002955324}">
  <ds:schemaRefs>
    <ds:schemaRef ds:uri="http://schemas.microsoft.com/office/2006/metadata/properties"/>
    <ds:schemaRef ds:uri="http://schemas.microsoft.com/office/infopath/2007/PartnerControls"/>
    <ds:schemaRef ds:uri="93816dfa-5f33-4753-95dd-82f55e3fdfdc"/>
    <ds:schemaRef ds:uri="ec57f694-f11a-4711-98cb-405d5e0e2b5f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1210</TotalTime>
  <Words>948</Words>
  <Application>Microsoft Office PowerPoint</Application>
  <PresentationFormat>Custom</PresentationFormat>
  <Paragraphs>160</Paragraphs>
  <Slides>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Company>Armley Grange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Post-16 College Open Days: Leeds, Bradford and Wakefield</dc:title>
  <dc:subject>Post-16 Open Days 2026-27</dc:subject>
  <dc:creator>Matthew Pearson (Armley Grange School)</dc:creator>
  <cp:lastModifiedBy>Matthew Pearson (Armley Grange School)</cp:lastModifiedBy>
  <cp:revision>2</cp:revision>
  <dcterms:created xsi:type="dcterms:W3CDTF">2026-10-21T10:35:38Z</dcterms:created>
  <dcterms:modified xsi:type="dcterms:W3CDTF">2026-10-23T12:59:01Z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0x010100E04F7201E703F2408A81E472B736E8A0</vt:lpwstr>
  </property>
</Properties>
</file>